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02" r:id="rId2"/>
    <p:sldId id="274" r:id="rId3"/>
    <p:sldId id="291" r:id="rId4"/>
    <p:sldId id="292" r:id="rId5"/>
    <p:sldId id="275" r:id="rId6"/>
    <p:sldId id="295" r:id="rId7"/>
    <p:sldId id="276" r:id="rId8"/>
    <p:sldId id="297" r:id="rId9"/>
    <p:sldId id="299" r:id="rId10"/>
    <p:sldId id="301" r:id="rId11"/>
    <p:sldId id="277" r:id="rId12"/>
    <p:sldId id="282" r:id="rId13"/>
    <p:sldId id="283" r:id="rId14"/>
    <p:sldId id="265" r:id="rId15"/>
    <p:sldId id="281"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336"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5830F7-A1F1-4FD1-A515-54A884CC3BB6}" type="datetimeFigureOut">
              <a:rPr lang="en-US" smtClean="0"/>
              <a:t>10/12/21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BC9D67-2127-4537-A90A-C5662C7002EB}" type="slidenum">
              <a:rPr lang="en-US" smtClean="0"/>
              <a:t>‹#›</a:t>
            </a:fld>
            <a:endParaRPr lang="en-US"/>
          </a:p>
        </p:txBody>
      </p:sp>
    </p:spTree>
    <p:extLst>
      <p:ext uri="{BB962C8B-B14F-4D97-AF65-F5344CB8AC3E}">
        <p14:creationId xmlns:p14="http://schemas.microsoft.com/office/powerpoint/2010/main" val="1279083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5830F7-A1F1-4FD1-A515-54A884CC3BB6}" type="datetimeFigureOut">
              <a:rPr lang="en-US" smtClean="0"/>
              <a:t>10/12/21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BC9D67-2127-4537-A90A-C5662C7002EB}" type="slidenum">
              <a:rPr lang="en-US" smtClean="0"/>
              <a:t>‹#›</a:t>
            </a:fld>
            <a:endParaRPr lang="en-US"/>
          </a:p>
        </p:txBody>
      </p:sp>
    </p:spTree>
    <p:extLst>
      <p:ext uri="{BB962C8B-B14F-4D97-AF65-F5344CB8AC3E}">
        <p14:creationId xmlns:p14="http://schemas.microsoft.com/office/powerpoint/2010/main" val="3866463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5830F7-A1F1-4FD1-A515-54A884CC3BB6}" type="datetimeFigureOut">
              <a:rPr lang="en-US" smtClean="0"/>
              <a:t>10/12/21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BC9D67-2127-4537-A90A-C5662C7002EB}" type="slidenum">
              <a:rPr lang="en-US" smtClean="0"/>
              <a:t>‹#›</a:t>
            </a:fld>
            <a:endParaRPr lang="en-US"/>
          </a:p>
        </p:txBody>
      </p:sp>
    </p:spTree>
    <p:extLst>
      <p:ext uri="{BB962C8B-B14F-4D97-AF65-F5344CB8AC3E}">
        <p14:creationId xmlns:p14="http://schemas.microsoft.com/office/powerpoint/2010/main" val="1617989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5830F7-A1F1-4FD1-A515-54A884CC3BB6}" type="datetimeFigureOut">
              <a:rPr lang="en-US" smtClean="0"/>
              <a:t>10/12/21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BC9D67-2127-4537-A90A-C5662C7002EB}" type="slidenum">
              <a:rPr lang="en-US" smtClean="0"/>
              <a:t>‹#›</a:t>
            </a:fld>
            <a:endParaRPr lang="en-US"/>
          </a:p>
        </p:txBody>
      </p:sp>
    </p:spTree>
    <p:extLst>
      <p:ext uri="{BB962C8B-B14F-4D97-AF65-F5344CB8AC3E}">
        <p14:creationId xmlns:p14="http://schemas.microsoft.com/office/powerpoint/2010/main" val="692224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5830F7-A1F1-4FD1-A515-54A884CC3BB6}" type="datetimeFigureOut">
              <a:rPr lang="en-US" smtClean="0"/>
              <a:t>10/12/21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BC9D67-2127-4537-A90A-C5662C7002EB}" type="slidenum">
              <a:rPr lang="en-US" smtClean="0"/>
              <a:t>‹#›</a:t>
            </a:fld>
            <a:endParaRPr lang="en-US"/>
          </a:p>
        </p:txBody>
      </p:sp>
    </p:spTree>
    <p:extLst>
      <p:ext uri="{BB962C8B-B14F-4D97-AF65-F5344CB8AC3E}">
        <p14:creationId xmlns:p14="http://schemas.microsoft.com/office/powerpoint/2010/main" val="2383906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5830F7-A1F1-4FD1-A515-54A884CC3BB6}" type="datetimeFigureOut">
              <a:rPr lang="en-US" smtClean="0"/>
              <a:t>10/12/21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BC9D67-2127-4537-A90A-C5662C7002EB}" type="slidenum">
              <a:rPr lang="en-US" smtClean="0"/>
              <a:t>‹#›</a:t>
            </a:fld>
            <a:endParaRPr lang="en-US"/>
          </a:p>
        </p:txBody>
      </p:sp>
    </p:spTree>
    <p:extLst>
      <p:ext uri="{BB962C8B-B14F-4D97-AF65-F5344CB8AC3E}">
        <p14:creationId xmlns:p14="http://schemas.microsoft.com/office/powerpoint/2010/main" val="2549137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5830F7-A1F1-4FD1-A515-54A884CC3BB6}" type="datetimeFigureOut">
              <a:rPr lang="en-US" smtClean="0"/>
              <a:t>10/12/21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BC9D67-2127-4537-A90A-C5662C7002EB}" type="slidenum">
              <a:rPr lang="en-US" smtClean="0"/>
              <a:t>‹#›</a:t>
            </a:fld>
            <a:endParaRPr lang="en-US"/>
          </a:p>
        </p:txBody>
      </p:sp>
    </p:spTree>
    <p:extLst>
      <p:ext uri="{BB962C8B-B14F-4D97-AF65-F5344CB8AC3E}">
        <p14:creationId xmlns:p14="http://schemas.microsoft.com/office/powerpoint/2010/main" val="972030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5830F7-A1F1-4FD1-A515-54A884CC3BB6}" type="datetimeFigureOut">
              <a:rPr lang="en-US" smtClean="0"/>
              <a:t>10/12/21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BC9D67-2127-4537-A90A-C5662C7002EB}" type="slidenum">
              <a:rPr lang="en-US" smtClean="0"/>
              <a:t>‹#›</a:t>
            </a:fld>
            <a:endParaRPr lang="en-US"/>
          </a:p>
        </p:txBody>
      </p:sp>
    </p:spTree>
    <p:extLst>
      <p:ext uri="{BB962C8B-B14F-4D97-AF65-F5344CB8AC3E}">
        <p14:creationId xmlns:p14="http://schemas.microsoft.com/office/powerpoint/2010/main" val="3953338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5830F7-A1F1-4FD1-A515-54A884CC3BB6}" type="datetimeFigureOut">
              <a:rPr lang="en-US" smtClean="0"/>
              <a:t>10/12/21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BC9D67-2127-4537-A90A-C5662C7002EB}" type="slidenum">
              <a:rPr lang="en-US" smtClean="0"/>
              <a:t>‹#›</a:t>
            </a:fld>
            <a:endParaRPr lang="en-US"/>
          </a:p>
        </p:txBody>
      </p:sp>
    </p:spTree>
    <p:extLst>
      <p:ext uri="{BB962C8B-B14F-4D97-AF65-F5344CB8AC3E}">
        <p14:creationId xmlns:p14="http://schemas.microsoft.com/office/powerpoint/2010/main" val="2844195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5830F7-A1F1-4FD1-A515-54A884CC3BB6}" type="datetimeFigureOut">
              <a:rPr lang="en-US" smtClean="0"/>
              <a:t>10/12/21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BC9D67-2127-4537-A90A-C5662C7002EB}" type="slidenum">
              <a:rPr lang="en-US" smtClean="0"/>
              <a:t>‹#›</a:t>
            </a:fld>
            <a:endParaRPr lang="en-US"/>
          </a:p>
        </p:txBody>
      </p:sp>
    </p:spTree>
    <p:extLst>
      <p:ext uri="{BB962C8B-B14F-4D97-AF65-F5344CB8AC3E}">
        <p14:creationId xmlns:p14="http://schemas.microsoft.com/office/powerpoint/2010/main" val="382328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5830F7-A1F1-4FD1-A515-54A884CC3BB6}" type="datetimeFigureOut">
              <a:rPr lang="en-US" smtClean="0"/>
              <a:t>10/12/21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BC9D67-2127-4537-A90A-C5662C7002EB}" type="slidenum">
              <a:rPr lang="en-US" smtClean="0"/>
              <a:t>‹#›</a:t>
            </a:fld>
            <a:endParaRPr lang="en-US"/>
          </a:p>
        </p:txBody>
      </p:sp>
    </p:spTree>
    <p:extLst>
      <p:ext uri="{BB962C8B-B14F-4D97-AF65-F5344CB8AC3E}">
        <p14:creationId xmlns:p14="http://schemas.microsoft.com/office/powerpoint/2010/main" val="2596235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AF5830F7-A1F1-4FD1-A515-54A884CC3BB6}" type="datetimeFigureOut">
              <a:rPr lang="en-US" smtClean="0"/>
              <a:t>10/12/21</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82BC9D67-2127-4537-A90A-C5662C7002EB}" type="slidenum">
              <a:rPr lang="en-US" smtClean="0"/>
              <a:t>‹#›</a:t>
            </a:fld>
            <a:endParaRPr lang="en-US"/>
          </a:p>
        </p:txBody>
      </p:sp>
    </p:spTree>
    <p:extLst>
      <p:ext uri="{BB962C8B-B14F-4D97-AF65-F5344CB8AC3E}">
        <p14:creationId xmlns:p14="http://schemas.microsoft.com/office/powerpoint/2010/main" val="35965706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forum.vietyo.com/topic/nhung-buc-anh-nhin-roi-nuoc-mat-ve-chien-tranh-viet-nam-62781.html" TargetMode="External"/><Relationship Id="rId1" Type="http://schemas.openxmlformats.org/officeDocument/2006/relationships/slideLayout" Target="../slideLayouts/slideLayout2.xml"/><Relationship Id="rId6" Type="http://schemas.openxmlformats.org/officeDocument/2006/relationships/image" Target="../media/image12.wmf"/><Relationship Id="rId5" Type="http://schemas.openxmlformats.org/officeDocument/2006/relationships/image" Target="../media/image15.jpeg"/><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forum.vietyo.com/topic/nhung-buc-anh-nhin-roi-nuoc-mat-ve-chien-tranh-viet-nam-62781.html" TargetMode="External"/><Relationship Id="rId1" Type="http://schemas.openxmlformats.org/officeDocument/2006/relationships/slideLayout" Target="../slideLayouts/slideLayout2.xml"/><Relationship Id="rId6" Type="http://schemas.openxmlformats.org/officeDocument/2006/relationships/image" Target="../media/image12.wmf"/><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7800" y="590550"/>
            <a:ext cx="5791200" cy="1384995"/>
          </a:xfrm>
          <a:prstGeom prst="rect">
            <a:avLst/>
          </a:prstGeom>
          <a:noFill/>
        </p:spPr>
        <p:txBody>
          <a:bodyPr wrap="square" rtlCol="0">
            <a:spAutoFit/>
          </a:bodyPr>
          <a:lstStyle/>
          <a:p>
            <a:pPr algn="ctr"/>
            <a:r>
              <a:rPr lang="en-US" sz="2800" dirty="0" err="1" smtClean="0">
                <a:latin typeface="Times New Roman" panose="02020603050405020304" pitchFamily="18" charset="0"/>
                <a:cs typeface="Times New Roman" panose="02020603050405020304" pitchFamily="18" charset="0"/>
              </a:rPr>
              <a:t>Thứ</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ngày</a:t>
            </a:r>
            <a:r>
              <a:rPr lang="en-US" sz="2800" dirty="0" smtClean="0">
                <a:latin typeface="Times New Roman" panose="02020603050405020304" pitchFamily="18" charset="0"/>
                <a:cs typeface="Times New Roman" panose="02020603050405020304" pitchFamily="18" charset="0"/>
              </a:rPr>
              <a:t> 12 </a:t>
            </a:r>
            <a:r>
              <a:rPr lang="en-US" sz="2800" dirty="0" err="1" smtClean="0">
                <a:latin typeface="Times New Roman" panose="02020603050405020304" pitchFamily="18" charset="0"/>
                <a:cs typeface="Times New Roman" panose="02020603050405020304" pitchFamily="18" charset="0"/>
              </a:rPr>
              <a:t>tháng</a:t>
            </a:r>
            <a:r>
              <a:rPr lang="en-US" sz="2800" dirty="0" smtClean="0">
                <a:latin typeface="Times New Roman" panose="02020603050405020304" pitchFamily="18" charset="0"/>
                <a:cs typeface="Times New Roman" panose="02020603050405020304" pitchFamily="18" charset="0"/>
              </a:rPr>
              <a:t> 10 </a:t>
            </a:r>
            <a:r>
              <a:rPr lang="en-US" sz="2800" dirty="0" err="1" smtClean="0">
                <a:latin typeface="Times New Roman" panose="02020603050405020304" pitchFamily="18" charset="0"/>
                <a:cs typeface="Times New Roman" panose="02020603050405020304" pitchFamily="18" charset="0"/>
              </a:rPr>
              <a:t>năm</a:t>
            </a:r>
            <a:r>
              <a:rPr lang="en-US" sz="2800" dirty="0" smtClean="0">
                <a:latin typeface="Times New Roman" panose="02020603050405020304" pitchFamily="18" charset="0"/>
                <a:cs typeface="Times New Roman" panose="02020603050405020304" pitchFamily="18" charset="0"/>
              </a:rPr>
              <a:t> 2021</a:t>
            </a:r>
          </a:p>
          <a:p>
            <a:pPr algn="ctr"/>
            <a:r>
              <a:rPr lang="en-US" sz="2800" dirty="0" err="1" smtClean="0">
                <a:latin typeface="Times New Roman" panose="02020603050405020304" pitchFamily="18" charset="0"/>
                <a:cs typeface="Times New Roman" panose="02020603050405020304" pitchFamily="18" charset="0"/>
              </a:rPr>
              <a:t>Tập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làm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văn</a:t>
            </a:r>
            <a:r>
              <a:rPr lang="en-US" sz="2800" dirty="0" smtClean="0">
                <a:latin typeface="Times New Roman" panose="02020603050405020304" pitchFamily="18" charset="0"/>
                <a:cs typeface="Times New Roman" panose="02020603050405020304" pitchFamily="18" charset="0"/>
              </a:rPr>
              <a:t> </a:t>
            </a:r>
          </a:p>
          <a:p>
            <a:pPr algn="ctr"/>
            <a:r>
              <a:rPr lang="en-US" sz="2800" dirty="0" err="1" smtClean="0">
                <a:solidFill>
                  <a:srgbClr val="FF0000"/>
                </a:solidFill>
                <a:latin typeface="Times New Roman" panose="02020603050405020304" pitchFamily="18" charset="0"/>
                <a:cs typeface="Times New Roman" panose="02020603050405020304" pitchFamily="18" charset="0"/>
              </a:rPr>
              <a:t>Luyện</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tập</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làm</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đơn</a:t>
            </a:r>
            <a:endParaRPr lang="en-US"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300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2" name="ncode_imageresizer_container_10" descr="6">
            <a:hlinkClick r:id="rId2"/>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28600" y="186929"/>
            <a:ext cx="4114800" cy="2400300"/>
          </a:xfrm>
          <a:ln>
            <a:solidFill>
              <a:srgbClr val="CC0000"/>
            </a:solidFill>
            <a:miter lim="800000"/>
            <a:headEnd/>
            <a:tailEnd/>
          </a:ln>
        </p:spPr>
      </p:pic>
      <p:sp>
        <p:nvSpPr>
          <p:cNvPr id="22533" name="Rectangle 5"/>
          <p:cNvSpPr>
            <a:spLocks noChangeArrowheads="1"/>
          </p:cNvSpPr>
          <p:nvPr/>
        </p:nvSpPr>
        <p:spPr bwMode="auto">
          <a:xfrm>
            <a:off x="4651376" y="3063508"/>
            <a:ext cx="44926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2400" b="1">
                <a:solidFill>
                  <a:srgbClr val="CC0000"/>
                </a:solidFill>
              </a:rPr>
              <a:t>Sau những trận bom của Mỹ, cây cối chỉ còn trơ lại thân cây…</a:t>
            </a:r>
          </a:p>
        </p:txBody>
      </p:sp>
      <p:pic>
        <p:nvPicPr>
          <p:cNvPr id="4" name="ncode_imageresizer_container_12" descr="8">
            <a:hlinkClick r:id="rId2"/>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228600"/>
            <a:ext cx="4419600" cy="2400300"/>
          </a:xfrm>
          <a:prstGeom prst="rect">
            <a:avLst/>
          </a:prstGeom>
          <a:noFill/>
          <a:ln w="9525">
            <a:solidFill>
              <a:srgbClr val="CC0000"/>
            </a:solidFill>
            <a:miter lim="800000"/>
            <a:headEnd/>
            <a:tailEnd/>
          </a:ln>
          <a:extLst>
            <a:ext uri="{909E8E84-426E-40DD-AFC4-6F175D3DCCD1}">
              <a14:hiddenFill xmlns:a14="http://schemas.microsoft.com/office/drawing/2010/main">
                <a:solidFill>
                  <a:srgbClr val="FFFFFF"/>
                </a:solidFill>
              </a14:hiddenFill>
            </a:ext>
          </a:extLst>
        </p:spPr>
      </p:pic>
      <p:pic>
        <p:nvPicPr>
          <p:cNvPr id="5" name="ncode_imageresizer_container_11" descr="7">
            <a:hlinkClick r:id="rId2"/>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5738" y="2661047"/>
            <a:ext cx="4191000" cy="2343150"/>
          </a:xfrm>
          <a:prstGeom prst="rect">
            <a:avLst/>
          </a:prstGeom>
          <a:noFill/>
          <a:ln w="9525">
            <a:solidFill>
              <a:srgbClr val="CC0000"/>
            </a:solidFill>
            <a:miter lim="800000"/>
            <a:headEnd/>
            <a:tailEnd/>
          </a:ln>
          <a:extLst>
            <a:ext uri="{909E8E84-426E-40DD-AFC4-6F175D3DCCD1}">
              <a14:hiddenFill xmlns:a14="http://schemas.microsoft.com/office/drawing/2010/main">
                <a:solidFill>
                  <a:srgbClr val="FFFFFF"/>
                </a:solidFill>
              </a14:hiddenFill>
            </a:ext>
          </a:extLst>
        </p:spPr>
      </p:pic>
      <p:pic>
        <p:nvPicPr>
          <p:cNvPr id="8198" name="Picture 8" descr="POINSET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5400000">
            <a:off x="8287147" y="-121047"/>
            <a:ext cx="735806"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9" descr="POINSET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0800000">
            <a:off x="8208964" y="4444603"/>
            <a:ext cx="935037" cy="698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0" name="Picture 10" descr="POINSET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0"/>
            <a:ext cx="1042988" cy="778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1" name="Picture 11" descr="POINSET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5400000">
            <a:off x="116483" y="4318595"/>
            <a:ext cx="708422"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82837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afterEffect">
                                  <p:stCondLst>
                                    <p:cond delay="0"/>
                                  </p:stCondLst>
                                  <p:childTnLst>
                                    <p:set>
                                      <p:cBhvr>
                                        <p:cTn id="6" dur="1" fill="hold">
                                          <p:stCondLst>
                                            <p:cond delay="0"/>
                                          </p:stCondLst>
                                        </p:cTn>
                                        <p:tgtEl>
                                          <p:spTgt spid="22532"/>
                                        </p:tgtEl>
                                        <p:attrNameLst>
                                          <p:attrName>style.visibility</p:attrName>
                                        </p:attrNameLst>
                                      </p:cBhvr>
                                      <p:to>
                                        <p:strVal val="visible"/>
                                      </p:to>
                                    </p:set>
                                    <p:animEffect transition="in" filter="wheel(4)">
                                      <p:cBhvr>
                                        <p:cTn id="7" dur="1000"/>
                                        <p:tgtEl>
                                          <p:spTgt spid="22532"/>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22533"/>
                                        </p:tgtEl>
                                        <p:attrNameLst>
                                          <p:attrName>style.visibility</p:attrName>
                                        </p:attrNameLst>
                                      </p:cBhvr>
                                      <p:to>
                                        <p:strVal val="visible"/>
                                      </p:to>
                                    </p:set>
                                    <p:animEffect transition="in" filter="wheel(4)">
                                      <p:cBhvr>
                                        <p:cTn id="10" dur="1000"/>
                                        <p:tgtEl>
                                          <p:spTgt spid="22533"/>
                                        </p:tgtEl>
                                      </p:cBhvr>
                                    </p:animEffect>
                                  </p:childTnLst>
                                </p:cTn>
                              </p:par>
                            </p:childTnLst>
                          </p:cTn>
                        </p:par>
                        <p:par>
                          <p:cTn id="11" fill="hold" nodeType="afterGroup">
                            <p:stCondLst>
                              <p:cond delay="1000"/>
                            </p:stCondLst>
                            <p:childTnLst>
                              <p:par>
                                <p:cTn id="12" presetID="21" presetClass="entr" presetSubtype="4"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4)">
                                      <p:cBhvr>
                                        <p:cTn id="14" dur="2000"/>
                                        <p:tgtEl>
                                          <p:spTgt spid="4"/>
                                        </p:tgtEl>
                                      </p:cBhvr>
                                    </p:animEffect>
                                  </p:childTnLst>
                                </p:cTn>
                              </p:par>
                            </p:childTnLst>
                          </p:cTn>
                        </p:par>
                        <p:par>
                          <p:cTn id="15" fill="hold" nodeType="afterGroup">
                            <p:stCondLst>
                              <p:cond delay="3000"/>
                            </p:stCondLst>
                            <p:childTnLst>
                              <p:par>
                                <p:cTn id="16" presetID="21" presetClass="entr" presetSubtype="4"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heel(4)">
                                      <p:cBhvr>
                                        <p:cTn id="1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050"/>
            <a:ext cx="9144000" cy="5162550"/>
          </a:xfrm>
          <a:prstGeom prst="rect">
            <a:avLst/>
          </a:prstGeom>
        </p:spPr>
      </p:pic>
      <p:sp>
        <p:nvSpPr>
          <p:cNvPr id="8" name="Rectangle 2"/>
          <p:cNvSpPr txBox="1">
            <a:spLocks noChangeArrowheads="1"/>
          </p:cNvSpPr>
          <p:nvPr/>
        </p:nvSpPr>
        <p:spPr>
          <a:xfrm>
            <a:off x="381000" y="388145"/>
            <a:ext cx="8305800" cy="6596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2000" smtClean="0">
                <a:solidFill>
                  <a:srgbClr val="FFFF00"/>
                </a:solidFill>
                <a:latin typeface="Times New Roman" pitchFamily="18" charset="0"/>
                <a:cs typeface="Times New Roman" pitchFamily="18" charset="0"/>
              </a:rPr>
              <a:t>2. Giả sử địa phương em tổ chức đội tình nguyện giúp đỡ nạn nhân chất độc màu da cam, em hãy viết đơn xin gia nhập đội tình nguyện.</a:t>
            </a:r>
          </a:p>
        </p:txBody>
      </p:sp>
      <p:sp>
        <p:nvSpPr>
          <p:cNvPr id="9" name="Rectangle 3"/>
          <p:cNvSpPr txBox="1">
            <a:spLocks noChangeArrowheads="1"/>
          </p:cNvSpPr>
          <p:nvPr/>
        </p:nvSpPr>
        <p:spPr>
          <a:xfrm>
            <a:off x="381000" y="971550"/>
            <a:ext cx="8077199" cy="990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Clr>
                <a:srgbClr val="00FF00"/>
              </a:buClr>
              <a:buNone/>
            </a:pPr>
            <a:r>
              <a:rPr lang="en-US" sz="2000" smtClean="0">
                <a:solidFill>
                  <a:srgbClr val="FFFF00"/>
                </a:solidFill>
                <a:latin typeface="Times New Roman" pitchFamily="18" charset="0"/>
                <a:cs typeface="Times New Roman" pitchFamily="18" charset="0"/>
              </a:rPr>
              <a:t>+ </a:t>
            </a:r>
            <a:r>
              <a:rPr lang="en-US" sz="2000" u="sng" smtClean="0">
                <a:solidFill>
                  <a:srgbClr val="FFFF00"/>
                </a:solidFill>
                <a:latin typeface="Times New Roman" pitchFamily="18" charset="0"/>
                <a:cs typeface="Times New Roman" pitchFamily="18" charset="0"/>
              </a:rPr>
              <a:t>Tình nguyện</a:t>
            </a:r>
            <a:r>
              <a:rPr lang="en-US" sz="2000">
                <a:solidFill>
                  <a:srgbClr val="FFFF00"/>
                </a:solidFill>
                <a:latin typeface="Arial" charset="0"/>
              </a:rPr>
              <a:t>:</a:t>
            </a:r>
            <a:endParaRPr lang="en-US" sz="2000" smtClean="0">
              <a:solidFill>
                <a:srgbClr val="FFFF00"/>
              </a:solidFill>
              <a:latin typeface="Arial" charset="0"/>
            </a:endParaRPr>
          </a:p>
          <a:p>
            <a:pPr algn="just">
              <a:buClr>
                <a:srgbClr val="00FF00"/>
              </a:buClr>
              <a:buFont typeface="Wingdings" pitchFamily="2" charset="2"/>
              <a:buChar char="Ø"/>
            </a:pPr>
            <a:r>
              <a:rPr lang="en-US" sz="2000" smtClean="0">
                <a:solidFill>
                  <a:srgbClr val="FFFFFF"/>
                </a:solidFill>
                <a:latin typeface="Times New Roman" pitchFamily="18" charset="0"/>
                <a:cs typeface="Times New Roman" pitchFamily="18" charset="0"/>
              </a:rPr>
              <a:t>Tất cả các thành viên tham gia một cách tự nguyện mà không vì một lợi ích nào cả...</a:t>
            </a:r>
          </a:p>
        </p:txBody>
      </p:sp>
      <p:sp>
        <p:nvSpPr>
          <p:cNvPr id="11" name="Rectangle 3"/>
          <p:cNvSpPr txBox="1">
            <a:spLocks noChangeArrowheads="1"/>
          </p:cNvSpPr>
          <p:nvPr/>
        </p:nvSpPr>
        <p:spPr>
          <a:xfrm>
            <a:off x="381000" y="1962150"/>
            <a:ext cx="8077199" cy="990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Clr>
                <a:srgbClr val="00FF00"/>
              </a:buClr>
              <a:buNone/>
            </a:pPr>
            <a:r>
              <a:rPr lang="en-US" sz="2000" smtClean="0">
                <a:solidFill>
                  <a:srgbClr val="FFFF00"/>
                </a:solidFill>
                <a:latin typeface="Times New Roman" pitchFamily="18" charset="0"/>
                <a:cs typeface="Times New Roman" pitchFamily="18" charset="0"/>
              </a:rPr>
              <a:t>+ </a:t>
            </a:r>
            <a:r>
              <a:rPr lang="en-US" sz="2000" u="sng" smtClean="0">
                <a:solidFill>
                  <a:srgbClr val="FFFF00"/>
                </a:solidFill>
                <a:latin typeface="Times New Roman" pitchFamily="18" charset="0"/>
                <a:cs typeface="Times New Roman" pitchFamily="18" charset="0"/>
              </a:rPr>
              <a:t>Mục đích</a:t>
            </a:r>
            <a:r>
              <a:rPr lang="en-US" sz="2000" smtClean="0">
                <a:solidFill>
                  <a:srgbClr val="FFFF00"/>
                </a:solidFill>
                <a:latin typeface="Arial" charset="0"/>
              </a:rPr>
              <a:t>:</a:t>
            </a:r>
          </a:p>
          <a:p>
            <a:pPr algn="just">
              <a:buClr>
                <a:srgbClr val="00FF00"/>
              </a:buClr>
              <a:buFont typeface="Wingdings" pitchFamily="2" charset="2"/>
              <a:buChar char="Ø"/>
            </a:pPr>
            <a:r>
              <a:rPr lang="en-US" sz="2000" smtClean="0">
                <a:solidFill>
                  <a:srgbClr val="FFFFFF"/>
                </a:solidFill>
                <a:latin typeface="Times New Roman" pitchFamily="18" charset="0"/>
                <a:cs typeface="Times New Roman" pitchFamily="18" charset="0"/>
              </a:rPr>
              <a:t>Động viên, thăm hỏi, giúp đỡ về vật chất, tinh thần để xoa dịu nỗi đau mất mát đối với nạn nhân chất độc màu da cam.</a:t>
            </a:r>
          </a:p>
        </p:txBody>
      </p:sp>
      <p:sp>
        <p:nvSpPr>
          <p:cNvPr id="13" name="Rectangle 3"/>
          <p:cNvSpPr txBox="1">
            <a:spLocks noChangeArrowheads="1"/>
          </p:cNvSpPr>
          <p:nvPr/>
        </p:nvSpPr>
        <p:spPr>
          <a:xfrm>
            <a:off x="533400" y="2952750"/>
            <a:ext cx="8077199" cy="1828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Clr>
                <a:srgbClr val="00FF00"/>
              </a:buClr>
              <a:buNone/>
            </a:pPr>
            <a:r>
              <a:rPr lang="en-US" sz="2000" smtClean="0">
                <a:solidFill>
                  <a:srgbClr val="FFFF00"/>
                </a:solidFill>
                <a:latin typeface="Times New Roman" pitchFamily="18" charset="0"/>
                <a:cs typeface="Times New Roman" pitchFamily="18" charset="0"/>
              </a:rPr>
              <a:t>+ </a:t>
            </a:r>
            <a:r>
              <a:rPr lang="en-US" sz="2000" u="sng" smtClean="0">
                <a:solidFill>
                  <a:srgbClr val="FFFF00"/>
                </a:solidFill>
                <a:latin typeface="Times New Roman" pitchFamily="18" charset="0"/>
                <a:cs typeface="Times New Roman" pitchFamily="18" charset="0"/>
              </a:rPr>
              <a:t>Nếu tham gia em phải làm gì</a:t>
            </a:r>
            <a:r>
              <a:rPr lang="en-US" sz="2000" smtClean="0">
                <a:solidFill>
                  <a:srgbClr val="FFFF00"/>
                </a:solidFill>
                <a:latin typeface="Times New Roman" pitchFamily="18" charset="0"/>
                <a:cs typeface="Times New Roman" pitchFamily="18" charset="0"/>
              </a:rPr>
              <a:t> ?</a:t>
            </a:r>
            <a:endParaRPr lang="en-US" sz="2000" smtClean="0">
              <a:solidFill>
                <a:srgbClr val="FFFF00"/>
              </a:solidFill>
              <a:latin typeface="Arial" charset="0"/>
            </a:endParaRPr>
          </a:p>
          <a:p>
            <a:pPr algn="just">
              <a:buClr>
                <a:srgbClr val="00FF00"/>
              </a:buClr>
              <a:buFont typeface="Wingdings" pitchFamily="2" charset="2"/>
              <a:buChar char="Ø"/>
            </a:pPr>
            <a:r>
              <a:rPr lang="en-US" sz="2000" smtClean="0">
                <a:solidFill>
                  <a:srgbClr val="FFFFFF"/>
                </a:solidFill>
                <a:latin typeface="Times New Roman" pitchFamily="18" charset="0"/>
                <a:cs typeface="Times New Roman" pitchFamily="18" charset="0"/>
              </a:rPr>
              <a:t>Động viên, thăm hỏi. </a:t>
            </a:r>
          </a:p>
          <a:p>
            <a:pPr algn="just">
              <a:buClr>
                <a:srgbClr val="00FF00"/>
              </a:buClr>
              <a:buFont typeface="Wingdings" pitchFamily="2" charset="2"/>
              <a:buChar char="Ø"/>
            </a:pPr>
            <a:r>
              <a:rPr lang="en-US" sz="2000">
                <a:solidFill>
                  <a:srgbClr val="FFFFFF"/>
                </a:solidFill>
                <a:latin typeface="Times New Roman" pitchFamily="18" charset="0"/>
                <a:cs typeface="Times New Roman" pitchFamily="18" charset="0"/>
              </a:rPr>
              <a:t>G</a:t>
            </a:r>
            <a:r>
              <a:rPr lang="en-US" sz="2000" smtClean="0">
                <a:solidFill>
                  <a:srgbClr val="FFFFFF"/>
                </a:solidFill>
                <a:latin typeface="Times New Roman" pitchFamily="18" charset="0"/>
                <a:cs typeface="Times New Roman" pitchFamily="18" charset="0"/>
              </a:rPr>
              <a:t>iúp đỡ về vật chất...</a:t>
            </a:r>
          </a:p>
          <a:p>
            <a:pPr algn="just">
              <a:buClr>
                <a:srgbClr val="00FF00"/>
              </a:buClr>
              <a:buFont typeface="Wingdings" pitchFamily="2" charset="2"/>
              <a:buChar char="Ø"/>
            </a:pPr>
            <a:r>
              <a:rPr lang="en-US" sz="2000" smtClean="0">
                <a:solidFill>
                  <a:srgbClr val="FFFFFF"/>
                </a:solidFill>
                <a:latin typeface="Times New Roman" pitchFamily="18" charset="0"/>
                <a:cs typeface="Times New Roman" pitchFamily="18" charset="0"/>
              </a:rPr>
              <a:t>Vận động quyên góp, ủng hộ...</a:t>
            </a:r>
          </a:p>
          <a:p>
            <a:pPr algn="just">
              <a:buClr>
                <a:srgbClr val="00FF00"/>
              </a:buClr>
              <a:buFont typeface="Wingdings" pitchFamily="2" charset="2"/>
              <a:buChar char="Ø"/>
            </a:pPr>
            <a:r>
              <a:rPr lang="en-US" sz="2000" smtClean="0">
                <a:solidFill>
                  <a:srgbClr val="FFFFFF"/>
                </a:solidFill>
                <a:latin typeface="Times New Roman" pitchFamily="18" charset="0"/>
                <a:cs typeface="Times New Roman" pitchFamily="18" charset="0"/>
              </a:rPr>
              <a:t>Giúp đỡ bằng những công việc cụ thể (chăm sóc, dọn dẹp nhà cửa...)</a:t>
            </a:r>
          </a:p>
        </p:txBody>
      </p:sp>
    </p:spTree>
    <p:extLst>
      <p:ext uri="{BB962C8B-B14F-4D97-AF65-F5344CB8AC3E}">
        <p14:creationId xmlns:p14="http://schemas.microsoft.com/office/powerpoint/2010/main" val="406883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wipe(left)">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wipe(left)">
                                      <p:cBhvr>
                                        <p:cTn id="17" dur="500"/>
                                        <p:tgtEl>
                                          <p:spTgt spid="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
                                            <p:txEl>
                                              <p:pRg st="0" end="0"/>
                                            </p:txEl>
                                          </p:spTgt>
                                        </p:tgtEl>
                                        <p:attrNameLst>
                                          <p:attrName>style.visibility</p:attrName>
                                        </p:attrNameLst>
                                      </p:cBhvr>
                                      <p:to>
                                        <p:strVal val="visible"/>
                                      </p:to>
                                    </p:set>
                                    <p:animEffect transition="in" filter="wipe(left)">
                                      <p:cBhvr>
                                        <p:cTn id="22" dur="500"/>
                                        <p:tgtEl>
                                          <p:spTgt spid="11">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1">
                                            <p:txEl>
                                              <p:pRg st="1" end="1"/>
                                            </p:txEl>
                                          </p:spTgt>
                                        </p:tgtEl>
                                        <p:attrNameLst>
                                          <p:attrName>style.visibility</p:attrName>
                                        </p:attrNameLst>
                                      </p:cBhvr>
                                      <p:to>
                                        <p:strVal val="visible"/>
                                      </p:to>
                                    </p:set>
                                    <p:animEffect transition="in" filter="wipe(left)">
                                      <p:cBhvr>
                                        <p:cTn id="27" dur="500"/>
                                        <p:tgtEl>
                                          <p:spTgt spid="11">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3">
                                            <p:txEl>
                                              <p:pRg st="0" end="0"/>
                                            </p:txEl>
                                          </p:spTgt>
                                        </p:tgtEl>
                                        <p:attrNameLst>
                                          <p:attrName>style.visibility</p:attrName>
                                        </p:attrNameLst>
                                      </p:cBhvr>
                                      <p:to>
                                        <p:strVal val="visible"/>
                                      </p:to>
                                    </p:set>
                                    <p:animEffect transition="in" filter="wipe(left)">
                                      <p:cBhvr>
                                        <p:cTn id="32" dur="500"/>
                                        <p:tgtEl>
                                          <p:spTgt spid="13">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3">
                                            <p:txEl>
                                              <p:pRg st="1" end="1"/>
                                            </p:txEl>
                                          </p:spTgt>
                                        </p:tgtEl>
                                        <p:attrNameLst>
                                          <p:attrName>style.visibility</p:attrName>
                                        </p:attrNameLst>
                                      </p:cBhvr>
                                      <p:to>
                                        <p:strVal val="visible"/>
                                      </p:to>
                                    </p:set>
                                    <p:animEffect transition="in" filter="wipe(left)">
                                      <p:cBhvr>
                                        <p:cTn id="37" dur="500"/>
                                        <p:tgtEl>
                                          <p:spTgt spid="13">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3">
                                            <p:txEl>
                                              <p:pRg st="2" end="2"/>
                                            </p:txEl>
                                          </p:spTgt>
                                        </p:tgtEl>
                                        <p:attrNameLst>
                                          <p:attrName>style.visibility</p:attrName>
                                        </p:attrNameLst>
                                      </p:cBhvr>
                                      <p:to>
                                        <p:strVal val="visible"/>
                                      </p:to>
                                    </p:set>
                                    <p:animEffect transition="in" filter="wipe(left)">
                                      <p:cBhvr>
                                        <p:cTn id="42" dur="500"/>
                                        <p:tgtEl>
                                          <p:spTgt spid="13">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3">
                                            <p:txEl>
                                              <p:pRg st="3" end="3"/>
                                            </p:txEl>
                                          </p:spTgt>
                                        </p:tgtEl>
                                        <p:attrNameLst>
                                          <p:attrName>style.visibility</p:attrName>
                                        </p:attrNameLst>
                                      </p:cBhvr>
                                      <p:to>
                                        <p:strVal val="visible"/>
                                      </p:to>
                                    </p:set>
                                    <p:animEffect transition="in" filter="wipe(left)">
                                      <p:cBhvr>
                                        <p:cTn id="47" dur="500"/>
                                        <p:tgtEl>
                                          <p:spTgt spid="13">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3">
                                            <p:txEl>
                                              <p:pRg st="4" end="4"/>
                                            </p:txEl>
                                          </p:spTgt>
                                        </p:tgtEl>
                                        <p:attrNameLst>
                                          <p:attrName>style.visibility</p:attrName>
                                        </p:attrNameLst>
                                      </p:cBhvr>
                                      <p:to>
                                        <p:strVal val="visible"/>
                                      </p:to>
                                    </p:set>
                                    <p:animEffect transition="in" filter="wipe(left)">
                                      <p:cBhvr>
                                        <p:cTn id="52"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62550"/>
          </a:xfrm>
          <a:prstGeom prst="rect">
            <a:avLst/>
          </a:prstGeom>
        </p:spPr>
      </p:pic>
      <p:sp>
        <p:nvSpPr>
          <p:cNvPr id="5" name="Rectangle 2"/>
          <p:cNvSpPr txBox="1">
            <a:spLocks noChangeArrowheads="1"/>
          </p:cNvSpPr>
          <p:nvPr/>
        </p:nvSpPr>
        <p:spPr>
          <a:xfrm>
            <a:off x="304800" y="519113"/>
            <a:ext cx="8382000" cy="681037"/>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2000" smtClean="0">
                <a:solidFill>
                  <a:srgbClr val="FFFF00"/>
                </a:solidFill>
                <a:latin typeface="Times New Roman" pitchFamily="18" charset="0"/>
                <a:cs typeface="Times New Roman" pitchFamily="18" charset="0"/>
              </a:rPr>
              <a:t>2. Giả sử địa phương em tổ chức đội tình nguyện giúp đỡ nạn nhân chất độc màu da cam, em hãy viết đơn xin gia nhập độ tình nguyện.</a:t>
            </a:r>
          </a:p>
        </p:txBody>
      </p:sp>
      <p:sp>
        <p:nvSpPr>
          <p:cNvPr id="6" name="Rectangle 3"/>
          <p:cNvSpPr txBox="1">
            <a:spLocks noChangeArrowheads="1"/>
          </p:cNvSpPr>
          <p:nvPr/>
        </p:nvSpPr>
        <p:spPr>
          <a:xfrm>
            <a:off x="381000" y="1276350"/>
            <a:ext cx="8305800" cy="3276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00FF00"/>
              </a:buClr>
              <a:buFont typeface="Wingdings" pitchFamily="2" charset="2"/>
              <a:buChar char="Ø"/>
            </a:pPr>
            <a:r>
              <a:rPr lang="en-US" sz="2000" smtClean="0">
                <a:solidFill>
                  <a:srgbClr val="FFFFFF"/>
                </a:solidFill>
                <a:latin typeface="Times New Roman" pitchFamily="18" charset="0"/>
                <a:cs typeface="Times New Roman" pitchFamily="18" charset="0"/>
              </a:rPr>
              <a:t>Cần trình bày đơn đúng quy định:</a:t>
            </a:r>
            <a:endParaRPr lang="en-US" sz="2000">
              <a:solidFill>
                <a:srgbClr val="FFFFFF"/>
              </a:solidFill>
              <a:latin typeface="Times New Roman" pitchFamily="18" charset="0"/>
              <a:cs typeface="Times New Roman" pitchFamily="18" charset="0"/>
            </a:endParaRPr>
          </a:p>
          <a:p>
            <a:pPr marL="0" indent="0">
              <a:buClr>
                <a:srgbClr val="00FF00"/>
              </a:buClr>
              <a:buNone/>
            </a:pPr>
            <a:r>
              <a:rPr lang="en-US" sz="2000" smtClean="0">
                <a:solidFill>
                  <a:srgbClr val="FFFFFF"/>
                </a:solidFill>
                <a:latin typeface="Times New Roman" pitchFamily="18" charset="0"/>
                <a:cs typeface="Times New Roman" pitchFamily="18" charset="0"/>
              </a:rPr>
              <a:t>1. Quốc hiệu, tiêu ngữ</a:t>
            </a:r>
          </a:p>
          <a:p>
            <a:pPr marL="0" indent="0">
              <a:buClr>
                <a:srgbClr val="00FF00"/>
              </a:buClr>
              <a:buNone/>
            </a:pPr>
            <a:r>
              <a:rPr lang="en-US" sz="2000" smtClean="0">
                <a:solidFill>
                  <a:srgbClr val="FFFFFF"/>
                </a:solidFill>
                <a:latin typeface="Times New Roman" pitchFamily="18" charset="0"/>
                <a:cs typeface="Times New Roman" pitchFamily="18" charset="0"/>
              </a:rPr>
              <a:t>2. Nơi và ngày viết đơn.</a:t>
            </a:r>
            <a:endParaRPr lang="en-US" sz="2000">
              <a:solidFill>
                <a:srgbClr val="FFFFFF"/>
              </a:solidFill>
              <a:latin typeface="Times New Roman" pitchFamily="18" charset="0"/>
              <a:cs typeface="Times New Roman" pitchFamily="18" charset="0"/>
            </a:endParaRPr>
          </a:p>
          <a:p>
            <a:pPr marL="0" indent="0">
              <a:buClr>
                <a:srgbClr val="00FF00"/>
              </a:buClr>
              <a:buNone/>
            </a:pPr>
            <a:r>
              <a:rPr lang="en-US" sz="2000" smtClean="0">
                <a:solidFill>
                  <a:srgbClr val="FFFFFF"/>
                </a:solidFill>
                <a:latin typeface="Times New Roman" pitchFamily="18" charset="0"/>
                <a:cs typeface="Times New Roman" pitchFamily="18" charset="0"/>
              </a:rPr>
              <a:t>3. Tên của đơn.</a:t>
            </a:r>
          </a:p>
          <a:p>
            <a:pPr marL="0" indent="0">
              <a:buClr>
                <a:srgbClr val="00FF00"/>
              </a:buClr>
              <a:buNone/>
            </a:pPr>
            <a:r>
              <a:rPr lang="en-US" sz="2000" smtClean="0">
                <a:solidFill>
                  <a:srgbClr val="FFFFFF"/>
                </a:solidFill>
                <a:latin typeface="Times New Roman" pitchFamily="18" charset="0"/>
                <a:cs typeface="Times New Roman" pitchFamily="18" charset="0"/>
              </a:rPr>
              <a:t>4. Nơi nhận đơn (Ban Chấp hành Hội Chữ thập đỏ địa phương).</a:t>
            </a:r>
          </a:p>
          <a:p>
            <a:pPr marL="0" indent="0">
              <a:buClr>
                <a:srgbClr val="00FF00"/>
              </a:buClr>
              <a:buNone/>
            </a:pPr>
            <a:r>
              <a:rPr lang="en-US" sz="2000" smtClean="0">
                <a:solidFill>
                  <a:srgbClr val="FFFFFF"/>
                </a:solidFill>
                <a:latin typeface="Times New Roman" pitchFamily="18" charset="0"/>
                <a:cs typeface="Times New Roman" pitchFamily="18" charset="0"/>
              </a:rPr>
              <a:t>5. Nội dung đơn: Giới thiệu bản thân, trình bày lí do vì sao muốn gia nhập đội tình nguyện; lời hứa tích cực tham gia mọi hoạt động của đội; lời cảm ơn.</a:t>
            </a:r>
          </a:p>
          <a:p>
            <a:pPr marL="0" indent="0">
              <a:buClr>
                <a:srgbClr val="00FF00"/>
              </a:buClr>
              <a:buNone/>
            </a:pPr>
            <a:r>
              <a:rPr lang="en-US" sz="2000" smtClean="0">
                <a:solidFill>
                  <a:srgbClr val="FFFFFF"/>
                </a:solidFill>
                <a:latin typeface="Times New Roman" pitchFamily="18" charset="0"/>
                <a:cs typeface="Times New Roman" pitchFamily="18" charset="0"/>
              </a:rPr>
              <a:t>6. Chữ kí và ghi rõ họ tên người viết đơn ở cuối đơn.</a:t>
            </a:r>
          </a:p>
        </p:txBody>
      </p:sp>
    </p:spTree>
    <p:extLst>
      <p:ext uri="{BB962C8B-B14F-4D97-AF65-F5344CB8AC3E}">
        <p14:creationId xmlns:p14="http://schemas.microsoft.com/office/powerpoint/2010/main" val="3955860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left)">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left)">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left)">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wipe(left)">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62550"/>
          </a:xfrm>
          <a:prstGeom prst="rect">
            <a:avLst/>
          </a:prstGeom>
        </p:spPr>
      </p:pic>
      <p:sp>
        <p:nvSpPr>
          <p:cNvPr id="7" name="Rectangle 3"/>
          <p:cNvSpPr txBox="1">
            <a:spLocks noChangeArrowheads="1"/>
          </p:cNvSpPr>
          <p:nvPr/>
        </p:nvSpPr>
        <p:spPr>
          <a:xfrm>
            <a:off x="381000" y="361950"/>
            <a:ext cx="2209800" cy="3962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00FF00"/>
              </a:buClr>
              <a:buFont typeface="Wingdings" pitchFamily="2" charset="2"/>
              <a:buChar char="Ø"/>
            </a:pPr>
            <a:r>
              <a:rPr lang="en-US" sz="1500" dirty="0" err="1" smtClean="0">
                <a:solidFill>
                  <a:schemeClr val="accent2"/>
                </a:solidFill>
                <a:latin typeface="Times New Roman" pitchFamily="18" charset="0"/>
                <a:cs typeface="Times New Roman" pitchFamily="18" charset="0"/>
              </a:rPr>
              <a:t>Cần</a:t>
            </a:r>
            <a:r>
              <a:rPr lang="en-US" sz="1500" dirty="0" smtClean="0">
                <a:solidFill>
                  <a:schemeClr val="accent2"/>
                </a:solidFill>
                <a:latin typeface="Times New Roman" pitchFamily="18" charset="0"/>
                <a:cs typeface="Times New Roman" pitchFamily="18" charset="0"/>
              </a:rPr>
              <a:t> </a:t>
            </a:r>
            <a:r>
              <a:rPr lang="en-US" sz="1500" dirty="0" err="1" smtClean="0">
                <a:solidFill>
                  <a:schemeClr val="accent2"/>
                </a:solidFill>
                <a:latin typeface="Times New Roman" pitchFamily="18" charset="0"/>
                <a:cs typeface="Times New Roman" pitchFamily="18" charset="0"/>
              </a:rPr>
              <a:t>trình</a:t>
            </a:r>
            <a:r>
              <a:rPr lang="en-US" sz="1500" dirty="0" smtClean="0">
                <a:solidFill>
                  <a:schemeClr val="accent2"/>
                </a:solidFill>
                <a:latin typeface="Times New Roman" pitchFamily="18" charset="0"/>
                <a:cs typeface="Times New Roman" pitchFamily="18" charset="0"/>
              </a:rPr>
              <a:t> </a:t>
            </a:r>
            <a:r>
              <a:rPr lang="en-US" sz="1500" dirty="0" err="1" smtClean="0">
                <a:solidFill>
                  <a:schemeClr val="accent2"/>
                </a:solidFill>
                <a:latin typeface="Times New Roman" pitchFamily="18" charset="0"/>
                <a:cs typeface="Times New Roman" pitchFamily="18" charset="0"/>
              </a:rPr>
              <a:t>bày</a:t>
            </a:r>
            <a:r>
              <a:rPr lang="en-US" sz="1500" dirty="0" smtClean="0">
                <a:solidFill>
                  <a:schemeClr val="accent2"/>
                </a:solidFill>
                <a:latin typeface="Times New Roman" pitchFamily="18" charset="0"/>
                <a:cs typeface="Times New Roman" pitchFamily="18" charset="0"/>
              </a:rPr>
              <a:t> </a:t>
            </a:r>
            <a:r>
              <a:rPr lang="en-US" sz="1500" dirty="0" err="1" smtClean="0">
                <a:solidFill>
                  <a:schemeClr val="accent2"/>
                </a:solidFill>
                <a:latin typeface="Times New Roman" pitchFamily="18" charset="0"/>
                <a:cs typeface="Times New Roman" pitchFamily="18" charset="0"/>
              </a:rPr>
              <a:t>đơn</a:t>
            </a:r>
            <a:r>
              <a:rPr lang="en-US" sz="1500" dirty="0" smtClean="0">
                <a:solidFill>
                  <a:schemeClr val="accent2"/>
                </a:solidFill>
                <a:latin typeface="Times New Roman" pitchFamily="18" charset="0"/>
                <a:cs typeface="Times New Roman" pitchFamily="18" charset="0"/>
              </a:rPr>
              <a:t> </a:t>
            </a:r>
            <a:r>
              <a:rPr lang="en-US" sz="1500" dirty="0" err="1" smtClean="0">
                <a:solidFill>
                  <a:schemeClr val="accent2"/>
                </a:solidFill>
                <a:latin typeface="Times New Roman" pitchFamily="18" charset="0"/>
                <a:cs typeface="Times New Roman" pitchFamily="18" charset="0"/>
              </a:rPr>
              <a:t>đúng</a:t>
            </a:r>
            <a:r>
              <a:rPr lang="en-US" sz="1500" dirty="0" smtClean="0">
                <a:solidFill>
                  <a:schemeClr val="accent2"/>
                </a:solidFill>
                <a:latin typeface="Times New Roman" pitchFamily="18" charset="0"/>
                <a:cs typeface="Times New Roman" pitchFamily="18" charset="0"/>
              </a:rPr>
              <a:t> </a:t>
            </a:r>
            <a:r>
              <a:rPr lang="en-US" sz="1500" dirty="0" err="1" smtClean="0">
                <a:solidFill>
                  <a:schemeClr val="accent2"/>
                </a:solidFill>
                <a:latin typeface="Times New Roman" pitchFamily="18" charset="0"/>
                <a:cs typeface="Times New Roman" pitchFamily="18" charset="0"/>
              </a:rPr>
              <a:t>quy</a:t>
            </a:r>
            <a:r>
              <a:rPr lang="en-US" sz="1500" dirty="0" smtClean="0">
                <a:solidFill>
                  <a:schemeClr val="accent2"/>
                </a:solidFill>
                <a:latin typeface="Times New Roman" pitchFamily="18" charset="0"/>
                <a:cs typeface="Times New Roman" pitchFamily="18" charset="0"/>
              </a:rPr>
              <a:t> </a:t>
            </a:r>
            <a:r>
              <a:rPr lang="en-US" sz="1500" dirty="0" err="1" smtClean="0">
                <a:solidFill>
                  <a:schemeClr val="accent2"/>
                </a:solidFill>
                <a:latin typeface="Times New Roman" pitchFamily="18" charset="0"/>
                <a:cs typeface="Times New Roman" pitchFamily="18" charset="0"/>
              </a:rPr>
              <a:t>định</a:t>
            </a:r>
            <a:r>
              <a:rPr lang="en-US" sz="1500" dirty="0" smtClean="0">
                <a:solidFill>
                  <a:schemeClr val="accent2"/>
                </a:solidFill>
                <a:latin typeface="Times New Roman" pitchFamily="18" charset="0"/>
                <a:cs typeface="Times New Roman" pitchFamily="18" charset="0"/>
              </a:rPr>
              <a:t>:</a:t>
            </a:r>
            <a:endParaRPr lang="en-US" sz="1500" dirty="0">
              <a:solidFill>
                <a:schemeClr val="accent2"/>
              </a:solidFill>
              <a:latin typeface="Times New Roman" pitchFamily="18" charset="0"/>
              <a:cs typeface="Times New Roman" pitchFamily="18" charset="0"/>
            </a:endParaRPr>
          </a:p>
          <a:p>
            <a:pPr marL="0" indent="0">
              <a:buClr>
                <a:srgbClr val="00FF00"/>
              </a:buClr>
              <a:buNone/>
            </a:pPr>
            <a:r>
              <a:rPr lang="en-US" sz="1500" dirty="0" smtClean="0">
                <a:solidFill>
                  <a:srgbClr val="FFFFFF"/>
                </a:solidFill>
                <a:latin typeface="Times New Roman" pitchFamily="18" charset="0"/>
                <a:cs typeface="Times New Roman" pitchFamily="18" charset="0"/>
              </a:rPr>
              <a:t>1. </a:t>
            </a:r>
            <a:r>
              <a:rPr lang="en-US" sz="1500" dirty="0" err="1" smtClean="0">
                <a:solidFill>
                  <a:srgbClr val="FFFFFF"/>
                </a:solidFill>
                <a:latin typeface="Times New Roman" pitchFamily="18" charset="0"/>
                <a:cs typeface="Times New Roman" pitchFamily="18" charset="0"/>
              </a:rPr>
              <a:t>Quốc</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hiệu</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tiêu</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ngữ</a:t>
            </a:r>
            <a:endParaRPr lang="en-US" sz="1500" dirty="0" smtClean="0">
              <a:solidFill>
                <a:srgbClr val="FFFFFF"/>
              </a:solidFill>
              <a:latin typeface="Times New Roman" pitchFamily="18" charset="0"/>
              <a:cs typeface="Times New Roman" pitchFamily="18" charset="0"/>
            </a:endParaRPr>
          </a:p>
          <a:p>
            <a:pPr marL="0" indent="0">
              <a:buClr>
                <a:srgbClr val="00FF00"/>
              </a:buClr>
              <a:buNone/>
            </a:pPr>
            <a:r>
              <a:rPr lang="en-US" sz="1500" dirty="0" smtClean="0">
                <a:solidFill>
                  <a:srgbClr val="FFFFFF"/>
                </a:solidFill>
                <a:latin typeface="Times New Roman" pitchFamily="18" charset="0"/>
                <a:cs typeface="Times New Roman" pitchFamily="18" charset="0"/>
              </a:rPr>
              <a:t>2. </a:t>
            </a:r>
            <a:r>
              <a:rPr lang="en-US" sz="1500" dirty="0" err="1" smtClean="0">
                <a:solidFill>
                  <a:srgbClr val="FFFFFF"/>
                </a:solidFill>
                <a:latin typeface="Times New Roman" pitchFamily="18" charset="0"/>
                <a:cs typeface="Times New Roman" pitchFamily="18" charset="0"/>
              </a:rPr>
              <a:t>Nơi</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và</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ngày</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viết</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đơn</a:t>
            </a:r>
            <a:r>
              <a:rPr lang="en-US" sz="1500" dirty="0" smtClean="0">
                <a:solidFill>
                  <a:srgbClr val="FFFFFF"/>
                </a:solidFill>
                <a:latin typeface="Times New Roman" pitchFamily="18" charset="0"/>
                <a:cs typeface="Times New Roman" pitchFamily="18" charset="0"/>
              </a:rPr>
              <a:t>.</a:t>
            </a:r>
            <a:endParaRPr lang="en-US" sz="1500" dirty="0">
              <a:solidFill>
                <a:srgbClr val="FFFFFF"/>
              </a:solidFill>
              <a:latin typeface="Times New Roman" pitchFamily="18" charset="0"/>
              <a:cs typeface="Times New Roman" pitchFamily="18" charset="0"/>
            </a:endParaRPr>
          </a:p>
          <a:p>
            <a:pPr marL="0" indent="0">
              <a:buClr>
                <a:srgbClr val="00FF00"/>
              </a:buClr>
              <a:buNone/>
            </a:pPr>
            <a:r>
              <a:rPr lang="en-US" sz="1500" dirty="0" smtClean="0">
                <a:solidFill>
                  <a:srgbClr val="FFFFFF"/>
                </a:solidFill>
                <a:latin typeface="Times New Roman" pitchFamily="18" charset="0"/>
                <a:cs typeface="Times New Roman" pitchFamily="18" charset="0"/>
              </a:rPr>
              <a:t>3. </a:t>
            </a:r>
            <a:r>
              <a:rPr lang="en-US" sz="1500" dirty="0" err="1" smtClean="0">
                <a:solidFill>
                  <a:srgbClr val="FFFFFF"/>
                </a:solidFill>
                <a:latin typeface="Times New Roman" pitchFamily="18" charset="0"/>
                <a:cs typeface="Times New Roman" pitchFamily="18" charset="0"/>
              </a:rPr>
              <a:t>Tên</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của</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đơn</a:t>
            </a:r>
            <a:r>
              <a:rPr lang="en-US" sz="1500" dirty="0" smtClean="0">
                <a:solidFill>
                  <a:srgbClr val="FFFFFF"/>
                </a:solidFill>
                <a:latin typeface="Times New Roman" pitchFamily="18" charset="0"/>
                <a:cs typeface="Times New Roman" pitchFamily="18" charset="0"/>
              </a:rPr>
              <a:t>.</a:t>
            </a:r>
          </a:p>
          <a:p>
            <a:pPr marL="0" indent="0">
              <a:buClr>
                <a:srgbClr val="00FF00"/>
              </a:buClr>
              <a:buNone/>
            </a:pPr>
            <a:r>
              <a:rPr lang="en-US" sz="1500" dirty="0" smtClean="0">
                <a:solidFill>
                  <a:srgbClr val="FFFFFF"/>
                </a:solidFill>
                <a:latin typeface="Times New Roman" pitchFamily="18" charset="0"/>
                <a:cs typeface="Times New Roman" pitchFamily="18" charset="0"/>
              </a:rPr>
              <a:t>4. </a:t>
            </a:r>
            <a:r>
              <a:rPr lang="en-US" sz="1500" dirty="0" err="1" smtClean="0">
                <a:solidFill>
                  <a:srgbClr val="FFFFFF"/>
                </a:solidFill>
                <a:latin typeface="Times New Roman" pitchFamily="18" charset="0"/>
                <a:cs typeface="Times New Roman" pitchFamily="18" charset="0"/>
              </a:rPr>
              <a:t>Nơi</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nhận</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đơn</a:t>
            </a:r>
            <a:r>
              <a:rPr lang="en-US" sz="1500" dirty="0" smtClean="0">
                <a:solidFill>
                  <a:srgbClr val="FFFFFF"/>
                </a:solidFill>
                <a:latin typeface="Times New Roman" pitchFamily="18" charset="0"/>
                <a:cs typeface="Times New Roman" pitchFamily="18" charset="0"/>
              </a:rPr>
              <a:t> (Ban </a:t>
            </a:r>
            <a:r>
              <a:rPr lang="en-US" sz="1500" dirty="0" err="1" smtClean="0">
                <a:solidFill>
                  <a:srgbClr val="FFFFFF"/>
                </a:solidFill>
                <a:latin typeface="Times New Roman" pitchFamily="18" charset="0"/>
                <a:cs typeface="Times New Roman" pitchFamily="18" charset="0"/>
              </a:rPr>
              <a:t>Chấp</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hành</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Hội</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Chữ</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thập</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đỏ</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địa</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phương</a:t>
            </a:r>
            <a:r>
              <a:rPr lang="en-US" sz="1500" dirty="0" smtClean="0">
                <a:solidFill>
                  <a:srgbClr val="FFFFFF"/>
                </a:solidFill>
                <a:latin typeface="Times New Roman" pitchFamily="18" charset="0"/>
                <a:cs typeface="Times New Roman" pitchFamily="18" charset="0"/>
              </a:rPr>
              <a:t>).</a:t>
            </a:r>
          </a:p>
          <a:p>
            <a:pPr marL="0" indent="0">
              <a:buClr>
                <a:srgbClr val="00FF00"/>
              </a:buClr>
              <a:buNone/>
            </a:pPr>
            <a:r>
              <a:rPr lang="en-US" sz="1500" dirty="0" smtClean="0">
                <a:solidFill>
                  <a:srgbClr val="FFFFFF"/>
                </a:solidFill>
                <a:latin typeface="Times New Roman" pitchFamily="18" charset="0"/>
                <a:cs typeface="Times New Roman" pitchFamily="18" charset="0"/>
              </a:rPr>
              <a:t>5. </a:t>
            </a:r>
            <a:r>
              <a:rPr lang="en-US" sz="1500" dirty="0" err="1" smtClean="0">
                <a:solidFill>
                  <a:srgbClr val="FFFFFF"/>
                </a:solidFill>
                <a:latin typeface="Times New Roman" pitchFamily="18" charset="0"/>
                <a:cs typeface="Times New Roman" pitchFamily="18" charset="0"/>
              </a:rPr>
              <a:t>Nội</a:t>
            </a:r>
            <a:r>
              <a:rPr lang="en-US" sz="1500" dirty="0" smtClean="0">
                <a:solidFill>
                  <a:srgbClr val="FFFFFF"/>
                </a:solidFill>
                <a:latin typeface="Times New Roman" pitchFamily="18" charset="0"/>
                <a:cs typeface="Times New Roman" pitchFamily="18" charset="0"/>
              </a:rPr>
              <a:t> dung </a:t>
            </a:r>
            <a:r>
              <a:rPr lang="en-US" sz="1500" dirty="0" err="1" smtClean="0">
                <a:solidFill>
                  <a:srgbClr val="FFFFFF"/>
                </a:solidFill>
                <a:latin typeface="Times New Roman" pitchFamily="18" charset="0"/>
                <a:cs typeface="Times New Roman" pitchFamily="18" charset="0"/>
              </a:rPr>
              <a:t>đơn</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Giới</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thiệu</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bản</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thân</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trình</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bày</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lí</a:t>
            </a:r>
            <a:r>
              <a:rPr lang="en-US" sz="1500" dirty="0" smtClean="0">
                <a:solidFill>
                  <a:srgbClr val="FFFFFF"/>
                </a:solidFill>
                <a:latin typeface="Times New Roman" pitchFamily="18" charset="0"/>
                <a:cs typeface="Times New Roman" pitchFamily="18" charset="0"/>
              </a:rPr>
              <a:t> do </a:t>
            </a:r>
            <a:r>
              <a:rPr lang="en-US" sz="1500" dirty="0" err="1" smtClean="0">
                <a:solidFill>
                  <a:srgbClr val="FFFFFF"/>
                </a:solidFill>
                <a:latin typeface="Times New Roman" pitchFamily="18" charset="0"/>
                <a:cs typeface="Times New Roman" pitchFamily="18" charset="0"/>
              </a:rPr>
              <a:t>vì</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sao</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muốn</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gia</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nhập</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Đội</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tình</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nguyện</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lời</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hứa</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tích</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cực</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tham</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gia</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mọi</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hoạt</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động</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của</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đội</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lời</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cảm</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ơn</a:t>
            </a:r>
            <a:r>
              <a:rPr lang="en-US" sz="1500" dirty="0" smtClean="0">
                <a:solidFill>
                  <a:srgbClr val="FFFFFF"/>
                </a:solidFill>
                <a:latin typeface="Times New Roman" pitchFamily="18" charset="0"/>
                <a:cs typeface="Times New Roman" pitchFamily="18" charset="0"/>
              </a:rPr>
              <a:t>.</a:t>
            </a:r>
          </a:p>
          <a:p>
            <a:pPr marL="0" indent="0">
              <a:buClr>
                <a:srgbClr val="00FF00"/>
              </a:buClr>
              <a:buNone/>
            </a:pPr>
            <a:r>
              <a:rPr lang="en-US" sz="1500" dirty="0" smtClean="0">
                <a:solidFill>
                  <a:srgbClr val="FFFFFF"/>
                </a:solidFill>
                <a:latin typeface="Times New Roman" pitchFamily="18" charset="0"/>
                <a:cs typeface="Times New Roman" pitchFamily="18" charset="0"/>
              </a:rPr>
              <a:t>6. </a:t>
            </a:r>
            <a:r>
              <a:rPr lang="en-US" sz="1500" dirty="0" err="1" smtClean="0">
                <a:solidFill>
                  <a:srgbClr val="FFFFFF"/>
                </a:solidFill>
                <a:latin typeface="Times New Roman" pitchFamily="18" charset="0"/>
                <a:cs typeface="Times New Roman" pitchFamily="18" charset="0"/>
              </a:rPr>
              <a:t>Chữ</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kí</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và</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ghi</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rõ</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họ</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tên</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người</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viết</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đơn</a:t>
            </a:r>
            <a:r>
              <a:rPr lang="en-US" sz="1500" dirty="0" smtClean="0">
                <a:solidFill>
                  <a:srgbClr val="FFFFFF"/>
                </a:solidFill>
                <a:latin typeface="Times New Roman" pitchFamily="18" charset="0"/>
                <a:cs typeface="Times New Roman" pitchFamily="18" charset="0"/>
              </a:rPr>
              <a:t> ở </a:t>
            </a:r>
            <a:r>
              <a:rPr lang="en-US" sz="1500" dirty="0" err="1" smtClean="0">
                <a:solidFill>
                  <a:srgbClr val="FFFFFF"/>
                </a:solidFill>
                <a:latin typeface="Times New Roman" pitchFamily="18" charset="0"/>
                <a:cs typeface="Times New Roman" pitchFamily="18" charset="0"/>
              </a:rPr>
              <a:t>cuối</a:t>
            </a:r>
            <a:r>
              <a:rPr lang="en-US" sz="1500" dirty="0" smtClean="0">
                <a:solidFill>
                  <a:srgbClr val="FFFFFF"/>
                </a:solidFill>
                <a:latin typeface="Times New Roman" pitchFamily="18" charset="0"/>
                <a:cs typeface="Times New Roman" pitchFamily="18" charset="0"/>
              </a:rPr>
              <a:t> </a:t>
            </a:r>
            <a:r>
              <a:rPr lang="en-US" sz="1500" dirty="0" err="1" smtClean="0">
                <a:solidFill>
                  <a:srgbClr val="FFFFFF"/>
                </a:solidFill>
                <a:latin typeface="Times New Roman" pitchFamily="18" charset="0"/>
                <a:cs typeface="Times New Roman" pitchFamily="18" charset="0"/>
              </a:rPr>
              <a:t>đơn</a:t>
            </a:r>
            <a:r>
              <a:rPr lang="en-US" sz="1500" dirty="0" smtClean="0">
                <a:solidFill>
                  <a:srgbClr val="FFFFFF"/>
                </a:solidFill>
                <a:latin typeface="Times New Roman" pitchFamily="18" charset="0"/>
                <a:cs typeface="Times New Roman" pitchFamily="18" charset="0"/>
              </a:rPr>
              <a:t>.</a:t>
            </a:r>
          </a:p>
        </p:txBody>
      </p:sp>
      <p:cxnSp>
        <p:nvCxnSpPr>
          <p:cNvPr id="9" name="Straight Connector 8"/>
          <p:cNvCxnSpPr/>
          <p:nvPr/>
        </p:nvCxnSpPr>
        <p:spPr>
          <a:xfrm>
            <a:off x="2590800" y="361950"/>
            <a:ext cx="0" cy="449580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3"/>
          <p:cNvSpPr txBox="1">
            <a:spLocks noChangeArrowheads="1"/>
          </p:cNvSpPr>
          <p:nvPr/>
        </p:nvSpPr>
        <p:spPr>
          <a:xfrm>
            <a:off x="2590800" y="361950"/>
            <a:ext cx="6248400" cy="44958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Clr>
                <a:srgbClr val="00FF00"/>
              </a:buClr>
              <a:buNone/>
            </a:pPr>
            <a:r>
              <a:rPr lang="en-US" sz="1600" dirty="0" smtClean="0">
                <a:solidFill>
                  <a:srgbClr val="FFFFFF"/>
                </a:solidFill>
                <a:latin typeface="Times New Roman" pitchFamily="18" charset="0"/>
                <a:cs typeface="Times New Roman" pitchFamily="18" charset="0"/>
              </a:rPr>
              <a:t>CỘNG HÒA XÃ HỘI CHỦ NGHĨA VIỆT NAM</a:t>
            </a:r>
            <a:endParaRPr lang="en-US" sz="1600" dirty="0">
              <a:solidFill>
                <a:srgbClr val="FFFFFF"/>
              </a:solidFill>
              <a:latin typeface="Times New Roman" pitchFamily="18" charset="0"/>
              <a:cs typeface="Times New Roman" pitchFamily="18" charset="0"/>
            </a:endParaRPr>
          </a:p>
          <a:p>
            <a:pPr marL="0" indent="0" algn="ctr">
              <a:buClr>
                <a:srgbClr val="00FF00"/>
              </a:buClr>
              <a:buNone/>
            </a:pPr>
            <a:r>
              <a:rPr lang="en-US" sz="1600" u="sng" dirty="0" err="1" smtClean="0">
                <a:solidFill>
                  <a:srgbClr val="FFFFFF"/>
                </a:solidFill>
                <a:latin typeface="Times New Roman" pitchFamily="18" charset="0"/>
                <a:cs typeface="Times New Roman" pitchFamily="18" charset="0"/>
              </a:rPr>
              <a:t>Độc</a:t>
            </a:r>
            <a:r>
              <a:rPr lang="en-US" sz="1600" u="sng" dirty="0" smtClean="0">
                <a:solidFill>
                  <a:srgbClr val="FFFFFF"/>
                </a:solidFill>
                <a:latin typeface="Times New Roman" pitchFamily="18" charset="0"/>
                <a:cs typeface="Times New Roman" pitchFamily="18" charset="0"/>
              </a:rPr>
              <a:t> </a:t>
            </a:r>
            <a:r>
              <a:rPr lang="en-US" sz="1600" u="sng" dirty="0" err="1" smtClean="0">
                <a:solidFill>
                  <a:srgbClr val="FFFFFF"/>
                </a:solidFill>
                <a:latin typeface="Times New Roman" pitchFamily="18" charset="0"/>
                <a:cs typeface="Times New Roman" pitchFamily="18" charset="0"/>
              </a:rPr>
              <a:t>lập</a:t>
            </a:r>
            <a:r>
              <a:rPr lang="en-US" sz="1600" u="sng" dirty="0" smtClean="0">
                <a:solidFill>
                  <a:srgbClr val="FFFFFF"/>
                </a:solidFill>
                <a:latin typeface="Times New Roman" pitchFamily="18" charset="0"/>
                <a:cs typeface="Times New Roman" pitchFamily="18" charset="0"/>
              </a:rPr>
              <a:t> - </a:t>
            </a:r>
            <a:r>
              <a:rPr lang="en-US" sz="1600" u="sng" dirty="0" err="1">
                <a:solidFill>
                  <a:srgbClr val="FFFFFF"/>
                </a:solidFill>
                <a:latin typeface="Times New Roman" pitchFamily="18" charset="0"/>
                <a:cs typeface="Times New Roman" pitchFamily="18" charset="0"/>
              </a:rPr>
              <a:t>T</a:t>
            </a:r>
            <a:r>
              <a:rPr lang="en-US" sz="1600" u="sng" dirty="0" err="1" smtClean="0">
                <a:solidFill>
                  <a:srgbClr val="FFFFFF"/>
                </a:solidFill>
                <a:latin typeface="Times New Roman" pitchFamily="18" charset="0"/>
                <a:cs typeface="Times New Roman" pitchFamily="18" charset="0"/>
              </a:rPr>
              <a:t>ự</a:t>
            </a:r>
            <a:r>
              <a:rPr lang="en-US" sz="1600" u="sng" dirty="0" smtClean="0">
                <a:solidFill>
                  <a:srgbClr val="FFFFFF"/>
                </a:solidFill>
                <a:latin typeface="Times New Roman" pitchFamily="18" charset="0"/>
                <a:cs typeface="Times New Roman" pitchFamily="18" charset="0"/>
              </a:rPr>
              <a:t> </a:t>
            </a:r>
            <a:r>
              <a:rPr lang="en-US" sz="1600" u="sng" dirty="0" smtClean="0">
                <a:solidFill>
                  <a:srgbClr val="FFFFFF"/>
                </a:solidFill>
                <a:latin typeface="Times New Roman" pitchFamily="18" charset="0"/>
                <a:cs typeface="Times New Roman" pitchFamily="18" charset="0"/>
              </a:rPr>
              <a:t>do - </a:t>
            </a:r>
            <a:r>
              <a:rPr lang="en-US" sz="1600" u="sng" dirty="0" err="1" smtClean="0">
                <a:solidFill>
                  <a:srgbClr val="FFFFFF"/>
                </a:solidFill>
                <a:latin typeface="Times New Roman" pitchFamily="18" charset="0"/>
                <a:cs typeface="Times New Roman" pitchFamily="18" charset="0"/>
              </a:rPr>
              <a:t>Hạnh</a:t>
            </a:r>
            <a:r>
              <a:rPr lang="en-US" sz="1600" u="sng" dirty="0" smtClean="0">
                <a:solidFill>
                  <a:srgbClr val="FFFFFF"/>
                </a:solidFill>
                <a:latin typeface="Times New Roman" pitchFamily="18" charset="0"/>
                <a:cs typeface="Times New Roman" pitchFamily="18" charset="0"/>
              </a:rPr>
              <a:t> </a:t>
            </a:r>
            <a:r>
              <a:rPr lang="en-US" sz="1600" u="sng" dirty="0" err="1" smtClean="0">
                <a:solidFill>
                  <a:srgbClr val="FFFFFF"/>
                </a:solidFill>
                <a:latin typeface="Times New Roman" pitchFamily="18" charset="0"/>
                <a:cs typeface="Times New Roman" pitchFamily="18" charset="0"/>
              </a:rPr>
              <a:t>phúc</a:t>
            </a:r>
            <a:endParaRPr lang="en-US" sz="1600" u="sng" dirty="0" smtClean="0">
              <a:solidFill>
                <a:srgbClr val="FFFFFF"/>
              </a:solidFill>
              <a:latin typeface="Times New Roman" pitchFamily="18" charset="0"/>
              <a:cs typeface="Times New Roman" pitchFamily="18" charset="0"/>
            </a:endParaRPr>
          </a:p>
          <a:p>
            <a:pPr marL="0" indent="0" algn="ctr">
              <a:buClr>
                <a:srgbClr val="00FF00"/>
              </a:buClr>
              <a:buNone/>
            </a:pPr>
            <a:endParaRPr lang="en-US" sz="1600" dirty="0" smtClean="0">
              <a:solidFill>
                <a:srgbClr val="FFFFFF"/>
              </a:solidFill>
              <a:latin typeface="Times New Roman" pitchFamily="18" charset="0"/>
              <a:cs typeface="Times New Roman" pitchFamily="18" charset="0"/>
            </a:endParaRPr>
          </a:p>
          <a:p>
            <a:pPr marL="0" indent="0" algn="ctr">
              <a:buClr>
                <a:srgbClr val="00FF00"/>
              </a:buClr>
              <a:buNone/>
            </a:pPr>
            <a:r>
              <a:rPr lang="en-US" sz="1600" dirty="0" smtClean="0">
                <a:solidFill>
                  <a:srgbClr val="FFFFFF"/>
                </a:solidFill>
                <a:latin typeface="Times New Roman" pitchFamily="18" charset="0"/>
                <a:cs typeface="Times New Roman" pitchFamily="18" charset="0"/>
              </a:rPr>
              <a:t>ĐƠN XIN GIA NHẬP ĐỘI TÌNH NGUYỆN</a:t>
            </a:r>
          </a:p>
          <a:p>
            <a:pPr marL="0" indent="0" algn="ctr">
              <a:buClr>
                <a:srgbClr val="00FF00"/>
              </a:buClr>
              <a:buNone/>
            </a:pPr>
            <a:r>
              <a:rPr lang="en-US" sz="1600" dirty="0" smtClean="0">
                <a:solidFill>
                  <a:srgbClr val="FFFFFF"/>
                </a:solidFill>
                <a:latin typeface="Times New Roman" pitchFamily="18" charset="0"/>
                <a:cs typeface="Times New Roman" pitchFamily="18" charset="0"/>
              </a:rPr>
              <a:t>GIÚP ĐỠ NẠN NHÂN CHẤT ĐỘC MÀU DA CAM</a:t>
            </a:r>
          </a:p>
          <a:p>
            <a:pPr marL="0" indent="0" algn="ctr">
              <a:buClr>
                <a:srgbClr val="00FF00"/>
              </a:buClr>
              <a:buNone/>
            </a:pPr>
            <a:endParaRPr lang="en-US" sz="1600" dirty="0">
              <a:solidFill>
                <a:srgbClr val="FFFFFF"/>
              </a:solidFill>
              <a:latin typeface="Times New Roman" pitchFamily="18" charset="0"/>
              <a:cs typeface="Times New Roman" pitchFamily="18" charset="0"/>
            </a:endParaRPr>
          </a:p>
          <a:p>
            <a:pPr marL="0" indent="0" algn="just">
              <a:buClr>
                <a:srgbClr val="00FF00"/>
              </a:buClr>
              <a:buNone/>
            </a:pPr>
            <a:r>
              <a:rPr lang="en-US" sz="1600" dirty="0" smtClean="0">
                <a:solidFill>
                  <a:srgbClr val="FFFFFF"/>
                </a:solidFill>
                <a:latin typeface="Times New Roman" pitchFamily="18" charset="0"/>
                <a:cs typeface="Times New Roman" pitchFamily="18" charset="0"/>
              </a:rPr>
              <a:t>        </a:t>
            </a:r>
            <a:r>
              <a:rPr lang="en-US" sz="1600" u="sng" dirty="0" err="1" smtClean="0">
                <a:solidFill>
                  <a:srgbClr val="FFFFFF"/>
                </a:solidFill>
                <a:latin typeface="Times New Roman" pitchFamily="18" charset="0"/>
                <a:cs typeface="Times New Roman" pitchFamily="18" charset="0"/>
              </a:rPr>
              <a:t>Kính</a:t>
            </a:r>
            <a:r>
              <a:rPr lang="en-US" sz="1600" u="sng" dirty="0" smtClean="0">
                <a:solidFill>
                  <a:srgbClr val="FFFFFF"/>
                </a:solidFill>
                <a:latin typeface="Times New Roman" pitchFamily="18" charset="0"/>
                <a:cs typeface="Times New Roman" pitchFamily="18" charset="0"/>
              </a:rPr>
              <a:t> </a:t>
            </a:r>
            <a:r>
              <a:rPr lang="en-US" sz="1600" u="sng" dirty="0" err="1" smtClean="0">
                <a:solidFill>
                  <a:srgbClr val="FFFFFF"/>
                </a:solidFill>
                <a:latin typeface="Times New Roman" pitchFamily="18" charset="0"/>
                <a:cs typeface="Times New Roman" pitchFamily="18" charset="0"/>
              </a:rPr>
              <a:t>gửi</a:t>
            </a:r>
            <a:r>
              <a:rPr lang="en-US" sz="1600" dirty="0" smtClean="0">
                <a:solidFill>
                  <a:srgbClr val="FFFFFF"/>
                </a:solidFill>
                <a:latin typeface="Times New Roman" pitchFamily="18" charset="0"/>
                <a:cs typeface="Times New Roman" pitchFamily="18" charset="0"/>
              </a:rPr>
              <a:t>: Ban </a:t>
            </a:r>
            <a:r>
              <a:rPr lang="en-US" sz="1600" dirty="0" err="1" smtClean="0">
                <a:solidFill>
                  <a:srgbClr val="FFFFFF"/>
                </a:solidFill>
                <a:latin typeface="Times New Roman" pitchFamily="18" charset="0"/>
                <a:cs typeface="Times New Roman" pitchFamily="18" charset="0"/>
              </a:rPr>
              <a:t>Chấp</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hành</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Hội</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Chữ</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thập</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đỏ</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Trường</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Tiểu</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học</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Lê</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Hồng</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Phong</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xã</a:t>
            </a:r>
            <a:r>
              <a:rPr lang="en-US" sz="1600" dirty="0" smtClean="0">
                <a:solidFill>
                  <a:srgbClr val="FFFFFF"/>
                </a:solidFill>
                <a:latin typeface="Times New Roman" pitchFamily="18" charset="0"/>
                <a:cs typeface="Times New Roman" pitchFamily="18" charset="0"/>
              </a:rPr>
              <a:t> Kim Long, </a:t>
            </a:r>
            <a:r>
              <a:rPr lang="en-US" sz="1600" dirty="0" err="1" smtClean="0">
                <a:solidFill>
                  <a:srgbClr val="FFFFFF"/>
                </a:solidFill>
                <a:latin typeface="Times New Roman" pitchFamily="18" charset="0"/>
                <a:cs typeface="Times New Roman" pitchFamily="18" charset="0"/>
              </a:rPr>
              <a:t>huyện</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Châu</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Đức</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tỉnh</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Bà</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Rịa</a:t>
            </a:r>
            <a:r>
              <a:rPr lang="en-US" sz="1600" dirty="0" smtClean="0">
                <a:solidFill>
                  <a:srgbClr val="FFFFFF"/>
                </a:solidFill>
                <a:latin typeface="Times New Roman" pitchFamily="18" charset="0"/>
                <a:cs typeface="Times New Roman" pitchFamily="18" charset="0"/>
              </a:rPr>
              <a:t> - </a:t>
            </a:r>
            <a:r>
              <a:rPr lang="en-US" sz="1600" dirty="0" err="1" smtClean="0">
                <a:solidFill>
                  <a:srgbClr val="FFFFFF"/>
                </a:solidFill>
                <a:latin typeface="Times New Roman" pitchFamily="18" charset="0"/>
                <a:cs typeface="Times New Roman" pitchFamily="18" charset="0"/>
              </a:rPr>
              <a:t>Vũng</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Tàu</a:t>
            </a:r>
            <a:r>
              <a:rPr lang="en-US" sz="1600" dirty="0" smtClean="0">
                <a:solidFill>
                  <a:srgbClr val="FFFFFF"/>
                </a:solidFill>
                <a:latin typeface="Times New Roman" pitchFamily="18" charset="0"/>
                <a:cs typeface="Times New Roman" pitchFamily="18" charset="0"/>
              </a:rPr>
              <a:t>.</a:t>
            </a:r>
          </a:p>
          <a:p>
            <a:pPr marL="0" indent="0">
              <a:buClr>
                <a:srgbClr val="00FF00"/>
              </a:buClr>
              <a:buNone/>
            </a:pP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Em</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tên</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là</a:t>
            </a:r>
            <a:r>
              <a:rPr lang="en-US" sz="1600" dirty="0" smtClean="0">
                <a:solidFill>
                  <a:srgbClr val="FFFFFF"/>
                </a:solidFill>
                <a:latin typeface="Times New Roman" pitchFamily="18" charset="0"/>
                <a:cs typeface="Times New Roman" pitchFamily="18" charset="0"/>
              </a:rPr>
              <a:t>:..................................................; </a:t>
            </a:r>
          </a:p>
          <a:p>
            <a:pPr marL="0" indent="0">
              <a:buClr>
                <a:srgbClr val="00FF00"/>
              </a:buClr>
              <a:buNone/>
            </a:pP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Sinh</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ngày</a:t>
            </a:r>
            <a:r>
              <a:rPr lang="en-US" sz="1600" dirty="0" smtClean="0">
                <a:solidFill>
                  <a:srgbClr val="FFFFFF"/>
                </a:solidFill>
                <a:latin typeface="Times New Roman" pitchFamily="18" charset="0"/>
                <a:cs typeface="Times New Roman" pitchFamily="18" charset="0"/>
              </a:rPr>
              <a:t>.....</a:t>
            </a:r>
            <a:r>
              <a:rPr lang="en-US" sz="1600" dirty="0" err="1" smtClean="0">
                <a:solidFill>
                  <a:srgbClr val="FFFFFF"/>
                </a:solidFill>
                <a:latin typeface="Times New Roman" pitchFamily="18" charset="0"/>
                <a:cs typeface="Times New Roman" pitchFamily="18" charset="0"/>
              </a:rPr>
              <a:t>tháng</a:t>
            </a:r>
            <a:r>
              <a:rPr lang="en-US" sz="1600" dirty="0" smtClean="0">
                <a:solidFill>
                  <a:srgbClr val="FFFFFF"/>
                </a:solidFill>
                <a:latin typeface="Times New Roman" pitchFamily="18" charset="0"/>
                <a:cs typeface="Times New Roman" pitchFamily="18" charset="0"/>
              </a:rPr>
              <a:t>.....</a:t>
            </a:r>
            <a:r>
              <a:rPr lang="en-US" sz="1600" dirty="0" err="1" smtClean="0">
                <a:solidFill>
                  <a:srgbClr val="FFFFFF"/>
                </a:solidFill>
                <a:latin typeface="Times New Roman" pitchFamily="18" charset="0"/>
                <a:cs typeface="Times New Roman" pitchFamily="18" charset="0"/>
              </a:rPr>
              <a:t>năm</a:t>
            </a:r>
            <a:r>
              <a:rPr lang="en-US" sz="1600" dirty="0" smtClean="0">
                <a:solidFill>
                  <a:srgbClr val="FFFFFF"/>
                </a:solidFill>
                <a:latin typeface="Times New Roman" pitchFamily="18" charset="0"/>
                <a:cs typeface="Times New Roman" pitchFamily="18" charset="0"/>
              </a:rPr>
              <a:t> 201...</a:t>
            </a:r>
          </a:p>
          <a:p>
            <a:pPr marL="0" indent="0">
              <a:buClr>
                <a:srgbClr val="00FF00"/>
              </a:buClr>
              <a:buNone/>
            </a:pP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Là</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học</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sình</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lớp</a:t>
            </a:r>
            <a:r>
              <a:rPr lang="en-US" sz="1600" dirty="0" smtClean="0">
                <a:solidFill>
                  <a:srgbClr val="FFFFFF"/>
                </a:solidFill>
                <a:latin typeface="Times New Roman" pitchFamily="18" charset="0"/>
                <a:cs typeface="Times New Roman" pitchFamily="18" charset="0"/>
              </a:rPr>
              <a:t> 5A1 </a:t>
            </a:r>
            <a:r>
              <a:rPr lang="en-US" sz="1600" dirty="0" err="1" smtClean="0">
                <a:solidFill>
                  <a:srgbClr val="FFFFFF"/>
                </a:solidFill>
                <a:latin typeface="Times New Roman" pitchFamily="18" charset="0"/>
                <a:cs typeface="Times New Roman" pitchFamily="18" charset="0"/>
              </a:rPr>
              <a:t>của</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Trường</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Tiểu</a:t>
            </a:r>
            <a:r>
              <a:rPr lang="en-US" sz="1600" dirty="0" smtClean="0">
                <a:solidFill>
                  <a:srgbClr val="FFFFFF"/>
                </a:solidFill>
                <a:latin typeface="Times New Roman" pitchFamily="18" charset="0"/>
                <a:cs typeface="Times New Roman" pitchFamily="18" charset="0"/>
              </a:rPr>
              <a:t> </a:t>
            </a:r>
            <a:r>
              <a:rPr lang="en-US" sz="1600" dirty="0" err="1">
                <a:solidFill>
                  <a:srgbClr val="FFFFFF"/>
                </a:solidFill>
                <a:latin typeface="Times New Roman" pitchFamily="18" charset="0"/>
                <a:cs typeface="Times New Roman" pitchFamily="18" charset="0"/>
              </a:rPr>
              <a:t>học</a:t>
            </a:r>
            <a:r>
              <a:rPr lang="en-US" sz="1600" dirty="0">
                <a:solidFill>
                  <a:srgbClr val="FFFFFF"/>
                </a:solidFill>
                <a:latin typeface="Times New Roman" pitchFamily="18" charset="0"/>
                <a:cs typeface="Times New Roman" pitchFamily="18" charset="0"/>
              </a:rPr>
              <a:t> </a:t>
            </a:r>
            <a:r>
              <a:rPr lang="en-US" sz="1600" dirty="0" err="1">
                <a:solidFill>
                  <a:srgbClr val="FFFFFF"/>
                </a:solidFill>
                <a:latin typeface="Times New Roman" pitchFamily="18" charset="0"/>
                <a:cs typeface="Times New Roman" pitchFamily="18" charset="0"/>
              </a:rPr>
              <a:t>Lê</a:t>
            </a:r>
            <a:r>
              <a:rPr lang="en-US" sz="1600" dirty="0">
                <a:solidFill>
                  <a:srgbClr val="FFFFFF"/>
                </a:solidFill>
                <a:latin typeface="Times New Roman" pitchFamily="18" charset="0"/>
                <a:cs typeface="Times New Roman" pitchFamily="18" charset="0"/>
              </a:rPr>
              <a:t> </a:t>
            </a:r>
            <a:r>
              <a:rPr lang="en-US" sz="1600" dirty="0" err="1">
                <a:solidFill>
                  <a:srgbClr val="FFFFFF"/>
                </a:solidFill>
                <a:latin typeface="Times New Roman" pitchFamily="18" charset="0"/>
                <a:cs typeface="Times New Roman" pitchFamily="18" charset="0"/>
              </a:rPr>
              <a:t>Hồng</a:t>
            </a:r>
            <a:r>
              <a:rPr lang="en-US" sz="1600" dirty="0">
                <a:solidFill>
                  <a:srgbClr val="FFFFFF"/>
                </a:solidFill>
                <a:latin typeface="Times New Roman" pitchFamily="18" charset="0"/>
                <a:cs typeface="Times New Roman" pitchFamily="18" charset="0"/>
              </a:rPr>
              <a:t> </a:t>
            </a:r>
            <a:r>
              <a:rPr lang="en-US" sz="1600" dirty="0" err="1">
                <a:solidFill>
                  <a:srgbClr val="FFFFFF"/>
                </a:solidFill>
                <a:latin typeface="Times New Roman" pitchFamily="18" charset="0"/>
                <a:cs typeface="Times New Roman" pitchFamily="18" charset="0"/>
              </a:rPr>
              <a:t>Phong</a:t>
            </a:r>
            <a:r>
              <a:rPr lang="en-US" sz="1600" dirty="0" smtClean="0">
                <a:solidFill>
                  <a:srgbClr val="FFFFFF"/>
                </a:solidFill>
                <a:latin typeface="Times New Roman" pitchFamily="18" charset="0"/>
                <a:cs typeface="Times New Roman" pitchFamily="18" charset="0"/>
              </a:rPr>
              <a:t>.</a:t>
            </a:r>
          </a:p>
          <a:p>
            <a:pPr marL="0" indent="0" algn="just">
              <a:buClr>
                <a:srgbClr val="00FF00"/>
              </a:buClr>
              <a:buNone/>
            </a:pPr>
            <a:r>
              <a:rPr lang="en-US" sz="1600" dirty="0">
                <a:solidFill>
                  <a:srgbClr val="FFFFFF"/>
                </a:solidFill>
                <a:latin typeface="Times New Roman" pitchFamily="18" charset="0"/>
                <a:cs typeface="Times New Roman" pitchFamily="18" charset="0"/>
              </a:rPr>
              <a:t> </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Sau</a:t>
            </a:r>
            <a:r>
              <a:rPr lang="en-US" sz="1600" dirty="0" smtClean="0">
                <a:solidFill>
                  <a:srgbClr val="FFFFFF"/>
                </a:solidFill>
                <a:latin typeface="Times New Roman" pitchFamily="18" charset="0"/>
                <a:cs typeface="Times New Roman" pitchFamily="18" charset="0"/>
              </a:rPr>
              <a:t> </a:t>
            </a:r>
            <a:r>
              <a:rPr lang="en-US" sz="1600" dirty="0" err="1">
                <a:solidFill>
                  <a:srgbClr val="FFFFFF"/>
                </a:solidFill>
                <a:latin typeface="Times New Roman" pitchFamily="18" charset="0"/>
                <a:cs typeface="Times New Roman" pitchFamily="18" charset="0"/>
              </a:rPr>
              <a:t>khi</a:t>
            </a:r>
            <a:r>
              <a:rPr lang="en-US" sz="1600" dirty="0">
                <a:solidFill>
                  <a:srgbClr val="FFFFFF"/>
                </a:solidFill>
                <a:latin typeface="Times New Roman" pitchFamily="18" charset="0"/>
                <a:cs typeface="Times New Roman" pitchFamily="18" charset="0"/>
              </a:rPr>
              <a:t> </a:t>
            </a:r>
            <a:r>
              <a:rPr lang="en-US" sz="1600" dirty="0" err="1">
                <a:solidFill>
                  <a:srgbClr val="FFFFFF"/>
                </a:solidFill>
                <a:latin typeface="Times New Roman" pitchFamily="18" charset="0"/>
                <a:cs typeface="Times New Roman" pitchFamily="18" charset="0"/>
              </a:rPr>
              <a:t>tìm</a:t>
            </a:r>
            <a:r>
              <a:rPr lang="en-US" sz="1600" dirty="0">
                <a:solidFill>
                  <a:srgbClr val="FFFFFF"/>
                </a:solidFill>
                <a:latin typeface="Times New Roman" pitchFamily="18" charset="0"/>
                <a:cs typeface="Times New Roman" pitchFamily="18" charset="0"/>
              </a:rPr>
              <a:t> </a:t>
            </a:r>
            <a:r>
              <a:rPr lang="en-US" sz="1600" dirty="0" err="1">
                <a:solidFill>
                  <a:srgbClr val="FFFFFF"/>
                </a:solidFill>
                <a:latin typeface="Times New Roman" pitchFamily="18" charset="0"/>
                <a:cs typeface="Times New Roman" pitchFamily="18" charset="0"/>
              </a:rPr>
              <a:t>hiểu</a:t>
            </a:r>
            <a:r>
              <a:rPr lang="en-US" sz="1600" dirty="0">
                <a:solidFill>
                  <a:srgbClr val="FFFFFF"/>
                </a:solidFill>
                <a:latin typeface="Times New Roman" pitchFamily="18" charset="0"/>
                <a:cs typeface="Times New Roman" pitchFamily="18" charset="0"/>
              </a:rPr>
              <a:t> </a:t>
            </a:r>
            <a:r>
              <a:rPr lang="en-US" sz="1600" dirty="0" err="1">
                <a:solidFill>
                  <a:srgbClr val="FFFFFF"/>
                </a:solidFill>
                <a:latin typeface="Times New Roman" pitchFamily="18" charset="0"/>
                <a:cs typeface="Times New Roman" pitchFamily="18" charset="0"/>
              </a:rPr>
              <a:t>về</a:t>
            </a:r>
            <a:r>
              <a:rPr lang="en-US" sz="1600" dirty="0">
                <a:solidFill>
                  <a:srgbClr val="FFFFFF"/>
                </a:solidFill>
                <a:latin typeface="Times New Roman" pitchFamily="18" charset="0"/>
                <a:cs typeface="Times New Roman" pitchFamily="18" charset="0"/>
              </a:rPr>
              <a:t> </a:t>
            </a:r>
            <a:r>
              <a:rPr lang="en-US" sz="1600" dirty="0" err="1">
                <a:solidFill>
                  <a:srgbClr val="FFFFFF"/>
                </a:solidFill>
                <a:latin typeface="Times New Roman" pitchFamily="18" charset="0"/>
                <a:cs typeface="Times New Roman" pitchFamily="18" charset="0"/>
              </a:rPr>
              <a:t>nội</a:t>
            </a:r>
            <a:r>
              <a:rPr lang="en-US" sz="1600" dirty="0">
                <a:solidFill>
                  <a:srgbClr val="FFFFFF"/>
                </a:solidFill>
                <a:latin typeface="Times New Roman" pitchFamily="18" charset="0"/>
                <a:cs typeface="Times New Roman" pitchFamily="18" charset="0"/>
              </a:rPr>
              <a:t> dung </a:t>
            </a:r>
            <a:r>
              <a:rPr lang="en-US" sz="1600" dirty="0" err="1">
                <a:solidFill>
                  <a:srgbClr val="FFFFFF"/>
                </a:solidFill>
                <a:latin typeface="Times New Roman" pitchFamily="18" charset="0"/>
                <a:cs typeface="Times New Roman" pitchFamily="18" charset="0"/>
              </a:rPr>
              <a:t>và</a:t>
            </a:r>
            <a:r>
              <a:rPr lang="en-US" sz="1600" dirty="0">
                <a:solidFill>
                  <a:srgbClr val="FFFFFF"/>
                </a:solidFill>
                <a:latin typeface="Times New Roman" pitchFamily="18" charset="0"/>
                <a:cs typeface="Times New Roman" pitchFamily="18" charset="0"/>
              </a:rPr>
              <a:t> </a:t>
            </a:r>
            <a:r>
              <a:rPr lang="en-US" sz="1600" dirty="0" err="1">
                <a:solidFill>
                  <a:srgbClr val="FFFFFF"/>
                </a:solidFill>
                <a:latin typeface="Times New Roman" pitchFamily="18" charset="0"/>
                <a:cs typeface="Times New Roman" pitchFamily="18" charset="0"/>
              </a:rPr>
              <a:t>cách</a:t>
            </a:r>
            <a:r>
              <a:rPr lang="en-US" sz="1600" dirty="0">
                <a:solidFill>
                  <a:srgbClr val="FFFFFF"/>
                </a:solidFill>
                <a:latin typeface="Times New Roman" pitchFamily="18" charset="0"/>
                <a:cs typeface="Times New Roman" pitchFamily="18" charset="0"/>
              </a:rPr>
              <a:t> </a:t>
            </a:r>
            <a:r>
              <a:rPr lang="en-US" sz="1600" dirty="0" err="1">
                <a:solidFill>
                  <a:srgbClr val="FFFFFF"/>
                </a:solidFill>
                <a:latin typeface="Times New Roman" pitchFamily="18" charset="0"/>
                <a:cs typeface="Times New Roman" pitchFamily="18" charset="0"/>
              </a:rPr>
              <a:t>hoạt</a:t>
            </a:r>
            <a:r>
              <a:rPr lang="en-US" sz="1600" dirty="0">
                <a:solidFill>
                  <a:srgbClr val="FFFFFF"/>
                </a:solidFill>
                <a:latin typeface="Times New Roman" pitchFamily="18" charset="0"/>
                <a:cs typeface="Times New Roman" pitchFamily="18" charset="0"/>
              </a:rPr>
              <a:t> </a:t>
            </a:r>
            <a:r>
              <a:rPr lang="en-US" sz="1600" dirty="0" err="1">
                <a:solidFill>
                  <a:srgbClr val="FFFFFF"/>
                </a:solidFill>
                <a:latin typeface="Times New Roman" pitchFamily="18" charset="0"/>
                <a:cs typeface="Times New Roman" pitchFamily="18" charset="0"/>
              </a:rPr>
              <a:t>động</a:t>
            </a:r>
            <a:r>
              <a:rPr lang="en-US" sz="1600" dirty="0">
                <a:solidFill>
                  <a:srgbClr val="FFFFFF"/>
                </a:solidFill>
                <a:latin typeface="Times New Roman" pitchFamily="18" charset="0"/>
                <a:cs typeface="Times New Roman" pitchFamily="18" charset="0"/>
              </a:rPr>
              <a:t> </a:t>
            </a:r>
            <a:r>
              <a:rPr lang="en-US" sz="1600" dirty="0" err="1">
                <a:solidFill>
                  <a:srgbClr val="FFFFFF"/>
                </a:solidFill>
                <a:latin typeface="Times New Roman" pitchFamily="18" charset="0"/>
                <a:cs typeface="Times New Roman" pitchFamily="18" charset="0"/>
              </a:rPr>
              <a:t>của</a:t>
            </a:r>
            <a:r>
              <a:rPr lang="en-US" sz="1600" dirty="0">
                <a:solidFill>
                  <a:srgbClr val="FFFFFF"/>
                </a:solidFill>
                <a:latin typeface="Times New Roman" pitchFamily="18" charset="0"/>
                <a:cs typeface="Times New Roman" pitchFamily="18" charset="0"/>
              </a:rPr>
              <a:t> </a:t>
            </a:r>
            <a:r>
              <a:rPr lang="en-US" sz="1600" dirty="0" err="1">
                <a:solidFill>
                  <a:srgbClr val="FFFFFF"/>
                </a:solidFill>
                <a:latin typeface="Times New Roman" pitchFamily="18" charset="0"/>
                <a:cs typeface="Times New Roman" pitchFamily="18" charset="0"/>
              </a:rPr>
              <a:t>Đội</a:t>
            </a:r>
            <a:r>
              <a:rPr lang="en-US" sz="1600" dirty="0">
                <a:solidFill>
                  <a:srgbClr val="FFFFFF"/>
                </a:solidFill>
                <a:latin typeface="Times New Roman" pitchFamily="18" charset="0"/>
                <a:cs typeface="Times New Roman" pitchFamily="18" charset="0"/>
              </a:rPr>
              <a:t> </a:t>
            </a:r>
            <a:r>
              <a:rPr lang="en-US" sz="1600" dirty="0" err="1">
                <a:solidFill>
                  <a:srgbClr val="FFFFFF"/>
                </a:solidFill>
                <a:latin typeface="Times New Roman" pitchFamily="18" charset="0"/>
                <a:cs typeface="Times New Roman" pitchFamily="18" charset="0"/>
              </a:rPr>
              <a:t>tình</a:t>
            </a:r>
            <a:r>
              <a:rPr lang="en-US" sz="1600" dirty="0">
                <a:solidFill>
                  <a:srgbClr val="FFFFFF"/>
                </a:solidFill>
                <a:latin typeface="Times New Roman" pitchFamily="18" charset="0"/>
                <a:cs typeface="Times New Roman" pitchFamily="18" charset="0"/>
              </a:rPr>
              <a:t> </a:t>
            </a:r>
            <a:r>
              <a:rPr lang="en-US" sz="1600" dirty="0" err="1">
                <a:solidFill>
                  <a:srgbClr val="FFFFFF"/>
                </a:solidFill>
                <a:latin typeface="Times New Roman" pitchFamily="18" charset="0"/>
                <a:cs typeface="Times New Roman" pitchFamily="18" charset="0"/>
              </a:rPr>
              <a:t>nguyện</a:t>
            </a:r>
            <a:r>
              <a:rPr lang="en-US" sz="1600" dirty="0">
                <a:solidFill>
                  <a:srgbClr val="FFFFFF"/>
                </a:solidFill>
                <a:latin typeface="Times New Roman" pitchFamily="18" charset="0"/>
                <a:cs typeface="Times New Roman" pitchFamily="18" charset="0"/>
              </a:rPr>
              <a:t> </a:t>
            </a:r>
            <a:r>
              <a:rPr lang="en-US" sz="1600" dirty="0" err="1">
                <a:solidFill>
                  <a:srgbClr val="FFFFFF"/>
                </a:solidFill>
                <a:latin typeface="Times New Roman" pitchFamily="18" charset="0"/>
                <a:cs typeface="Times New Roman" pitchFamily="18" charset="0"/>
              </a:rPr>
              <a:t>giúp</a:t>
            </a:r>
            <a:r>
              <a:rPr lang="en-US" sz="1600" dirty="0">
                <a:solidFill>
                  <a:srgbClr val="FFFFFF"/>
                </a:solidFill>
                <a:latin typeface="Times New Roman" pitchFamily="18" charset="0"/>
                <a:cs typeface="Times New Roman" pitchFamily="18" charset="0"/>
              </a:rPr>
              <a:t> </a:t>
            </a:r>
            <a:r>
              <a:rPr lang="en-US" sz="1600" dirty="0" err="1">
                <a:solidFill>
                  <a:srgbClr val="FFFFFF"/>
                </a:solidFill>
                <a:latin typeface="Times New Roman" pitchFamily="18" charset="0"/>
                <a:cs typeface="Times New Roman" pitchFamily="18" charset="0"/>
              </a:rPr>
              <a:t>đỡ</a:t>
            </a:r>
            <a:r>
              <a:rPr lang="en-US" sz="1600" dirty="0">
                <a:solidFill>
                  <a:srgbClr val="FFFFFF"/>
                </a:solidFill>
                <a:latin typeface="Times New Roman" pitchFamily="18" charset="0"/>
                <a:cs typeface="Times New Roman" pitchFamily="18" charset="0"/>
              </a:rPr>
              <a:t> </a:t>
            </a:r>
            <a:r>
              <a:rPr lang="en-US" sz="1600" dirty="0" err="1">
                <a:solidFill>
                  <a:srgbClr val="FFFFFF"/>
                </a:solidFill>
                <a:latin typeface="Times New Roman" pitchFamily="18" charset="0"/>
                <a:cs typeface="Times New Roman" pitchFamily="18" charset="0"/>
              </a:rPr>
              <a:t>nạn</a:t>
            </a:r>
            <a:r>
              <a:rPr lang="en-US" sz="1600" dirty="0">
                <a:solidFill>
                  <a:srgbClr val="FFFFFF"/>
                </a:solidFill>
                <a:latin typeface="Times New Roman" pitchFamily="18" charset="0"/>
                <a:cs typeface="Times New Roman" pitchFamily="18" charset="0"/>
              </a:rPr>
              <a:t> </a:t>
            </a:r>
            <a:r>
              <a:rPr lang="en-US" sz="1600" dirty="0" err="1">
                <a:solidFill>
                  <a:srgbClr val="FFFFFF"/>
                </a:solidFill>
                <a:latin typeface="Times New Roman" pitchFamily="18" charset="0"/>
                <a:cs typeface="Times New Roman" pitchFamily="18" charset="0"/>
              </a:rPr>
              <a:t>nhân</a:t>
            </a:r>
            <a:r>
              <a:rPr lang="en-US" sz="1600" dirty="0">
                <a:solidFill>
                  <a:srgbClr val="FFFFFF"/>
                </a:solidFill>
                <a:latin typeface="Times New Roman" pitchFamily="18" charset="0"/>
                <a:cs typeface="Times New Roman" pitchFamily="18" charset="0"/>
              </a:rPr>
              <a:t> </a:t>
            </a:r>
            <a:r>
              <a:rPr lang="en-US" sz="1600" dirty="0" err="1">
                <a:solidFill>
                  <a:srgbClr val="FFFFFF"/>
                </a:solidFill>
                <a:latin typeface="Times New Roman" pitchFamily="18" charset="0"/>
                <a:cs typeface="Times New Roman" pitchFamily="18" charset="0"/>
              </a:rPr>
              <a:t>chất</a:t>
            </a:r>
            <a:r>
              <a:rPr lang="en-US" sz="1600" dirty="0">
                <a:solidFill>
                  <a:srgbClr val="FFFFFF"/>
                </a:solidFill>
                <a:latin typeface="Times New Roman" pitchFamily="18" charset="0"/>
                <a:cs typeface="Times New Roman" pitchFamily="18" charset="0"/>
              </a:rPr>
              <a:t> </a:t>
            </a:r>
            <a:r>
              <a:rPr lang="en-US" sz="1600" dirty="0" err="1">
                <a:solidFill>
                  <a:srgbClr val="FFFFFF"/>
                </a:solidFill>
                <a:latin typeface="Times New Roman" pitchFamily="18" charset="0"/>
                <a:cs typeface="Times New Roman" pitchFamily="18" charset="0"/>
              </a:rPr>
              <a:t>độc</a:t>
            </a:r>
            <a:r>
              <a:rPr lang="en-US" sz="1600" dirty="0">
                <a:solidFill>
                  <a:srgbClr val="FFFFFF"/>
                </a:solidFill>
                <a:latin typeface="Times New Roman" pitchFamily="18" charset="0"/>
                <a:cs typeface="Times New Roman" pitchFamily="18" charset="0"/>
              </a:rPr>
              <a:t> </a:t>
            </a:r>
            <a:r>
              <a:rPr lang="en-US" sz="1600" dirty="0" err="1">
                <a:solidFill>
                  <a:srgbClr val="FFFFFF"/>
                </a:solidFill>
                <a:latin typeface="Times New Roman" pitchFamily="18" charset="0"/>
                <a:cs typeface="Times New Roman" pitchFamily="18" charset="0"/>
              </a:rPr>
              <a:t>màu</a:t>
            </a:r>
            <a:r>
              <a:rPr lang="en-US" sz="1600" dirty="0">
                <a:solidFill>
                  <a:srgbClr val="FFFFFF"/>
                </a:solidFill>
                <a:latin typeface="Times New Roman" pitchFamily="18" charset="0"/>
                <a:cs typeface="Times New Roman" pitchFamily="18" charset="0"/>
              </a:rPr>
              <a:t> da </a:t>
            </a:r>
            <a:r>
              <a:rPr lang="en-US" sz="1600" dirty="0" smtClean="0">
                <a:solidFill>
                  <a:srgbClr val="FFFFFF"/>
                </a:solidFill>
                <a:latin typeface="Times New Roman" pitchFamily="18" charset="0"/>
                <a:cs typeface="Times New Roman" pitchFamily="18" charset="0"/>
              </a:rPr>
              <a:t>cam </a:t>
            </a:r>
            <a:r>
              <a:rPr lang="en-US" sz="1600" dirty="0" err="1" smtClean="0">
                <a:solidFill>
                  <a:srgbClr val="FFFFFF"/>
                </a:solidFill>
                <a:latin typeface="Times New Roman" pitchFamily="18" charset="0"/>
                <a:cs typeface="Times New Roman" pitchFamily="18" charset="0"/>
              </a:rPr>
              <a:t>của</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Hội</a:t>
            </a:r>
            <a:r>
              <a:rPr lang="en-US" sz="1600" dirty="0" smtClean="0">
                <a:solidFill>
                  <a:srgbClr val="FFFFFF"/>
                </a:solidFill>
                <a:latin typeface="Times New Roman" pitchFamily="18" charset="0"/>
                <a:cs typeface="Times New Roman" pitchFamily="18" charset="0"/>
              </a:rPr>
              <a:t> </a:t>
            </a:r>
            <a:r>
              <a:rPr lang="en-US" sz="1600" dirty="0" err="1">
                <a:solidFill>
                  <a:srgbClr val="FFFFFF"/>
                </a:solidFill>
                <a:latin typeface="Times New Roman" pitchFamily="18" charset="0"/>
                <a:cs typeface="Times New Roman" pitchFamily="18" charset="0"/>
              </a:rPr>
              <a:t>Chữ</a:t>
            </a:r>
            <a:r>
              <a:rPr lang="en-US" sz="1600" dirty="0">
                <a:solidFill>
                  <a:srgbClr val="FFFFFF"/>
                </a:solidFill>
                <a:latin typeface="Times New Roman" pitchFamily="18" charset="0"/>
                <a:cs typeface="Times New Roman" pitchFamily="18" charset="0"/>
              </a:rPr>
              <a:t> </a:t>
            </a:r>
            <a:r>
              <a:rPr lang="en-US" sz="1600" dirty="0" err="1">
                <a:solidFill>
                  <a:srgbClr val="FFFFFF"/>
                </a:solidFill>
                <a:latin typeface="Times New Roman" pitchFamily="18" charset="0"/>
                <a:cs typeface="Times New Roman" pitchFamily="18" charset="0"/>
              </a:rPr>
              <a:t>thập</a:t>
            </a:r>
            <a:r>
              <a:rPr lang="en-US" sz="1600" dirty="0">
                <a:solidFill>
                  <a:srgbClr val="FFFFFF"/>
                </a:solidFill>
                <a:latin typeface="Times New Roman" pitchFamily="18" charset="0"/>
                <a:cs typeface="Times New Roman" pitchFamily="18" charset="0"/>
              </a:rPr>
              <a:t> </a:t>
            </a:r>
            <a:r>
              <a:rPr lang="en-US" sz="1600" dirty="0" err="1">
                <a:solidFill>
                  <a:srgbClr val="FFFFFF"/>
                </a:solidFill>
                <a:latin typeface="Times New Roman" pitchFamily="18" charset="0"/>
                <a:cs typeface="Times New Roman" pitchFamily="18" charset="0"/>
              </a:rPr>
              <a:t>đỏ</a:t>
            </a:r>
            <a:r>
              <a:rPr lang="en-US" sz="1600" dirty="0">
                <a:solidFill>
                  <a:srgbClr val="FFFFFF"/>
                </a:solidFill>
                <a:latin typeface="Times New Roman" pitchFamily="18" charset="0"/>
                <a:cs typeface="Times New Roman" pitchFamily="18" charset="0"/>
              </a:rPr>
              <a:t> </a:t>
            </a:r>
            <a:r>
              <a:rPr lang="en-US" sz="1600" dirty="0" err="1">
                <a:solidFill>
                  <a:srgbClr val="FFFFFF"/>
                </a:solidFill>
                <a:latin typeface="Times New Roman" pitchFamily="18" charset="0"/>
                <a:cs typeface="Times New Roman" pitchFamily="18" charset="0"/>
              </a:rPr>
              <a:t>Trường</a:t>
            </a:r>
            <a:r>
              <a:rPr lang="en-US" sz="1600" dirty="0">
                <a:solidFill>
                  <a:srgbClr val="FFFFFF"/>
                </a:solidFill>
                <a:latin typeface="Times New Roman" pitchFamily="18" charset="0"/>
                <a:cs typeface="Times New Roman" pitchFamily="18" charset="0"/>
              </a:rPr>
              <a:t> </a:t>
            </a:r>
            <a:r>
              <a:rPr lang="en-US" sz="1600" dirty="0" err="1">
                <a:solidFill>
                  <a:srgbClr val="FFFFFF"/>
                </a:solidFill>
                <a:latin typeface="Times New Roman" pitchFamily="18" charset="0"/>
                <a:cs typeface="Times New Roman" pitchFamily="18" charset="0"/>
              </a:rPr>
              <a:t>Tiểu</a:t>
            </a:r>
            <a:r>
              <a:rPr lang="en-US" sz="1600" dirty="0">
                <a:solidFill>
                  <a:srgbClr val="FFFFFF"/>
                </a:solidFill>
                <a:latin typeface="Times New Roman" pitchFamily="18" charset="0"/>
                <a:cs typeface="Times New Roman" pitchFamily="18" charset="0"/>
              </a:rPr>
              <a:t> </a:t>
            </a:r>
            <a:r>
              <a:rPr lang="en-US" sz="1600" dirty="0" err="1">
                <a:solidFill>
                  <a:srgbClr val="FFFFFF"/>
                </a:solidFill>
                <a:latin typeface="Times New Roman" pitchFamily="18" charset="0"/>
                <a:cs typeface="Times New Roman" pitchFamily="18" charset="0"/>
              </a:rPr>
              <a:t>học</a:t>
            </a:r>
            <a:r>
              <a:rPr lang="en-US" sz="1600" dirty="0">
                <a:solidFill>
                  <a:srgbClr val="FFFFFF"/>
                </a:solidFill>
                <a:latin typeface="Times New Roman" pitchFamily="18" charset="0"/>
                <a:cs typeface="Times New Roman" pitchFamily="18" charset="0"/>
              </a:rPr>
              <a:t> </a:t>
            </a:r>
            <a:r>
              <a:rPr lang="en-US" sz="1600" dirty="0" err="1">
                <a:solidFill>
                  <a:srgbClr val="FFFFFF"/>
                </a:solidFill>
                <a:latin typeface="Times New Roman" pitchFamily="18" charset="0"/>
                <a:cs typeface="Times New Roman" pitchFamily="18" charset="0"/>
              </a:rPr>
              <a:t>Lê</a:t>
            </a:r>
            <a:r>
              <a:rPr lang="en-US" sz="1600" dirty="0">
                <a:solidFill>
                  <a:srgbClr val="FFFFFF"/>
                </a:solidFill>
                <a:latin typeface="Times New Roman" pitchFamily="18" charset="0"/>
                <a:cs typeface="Times New Roman" pitchFamily="18" charset="0"/>
              </a:rPr>
              <a:t> </a:t>
            </a:r>
            <a:r>
              <a:rPr lang="en-US" sz="1600" dirty="0" err="1">
                <a:solidFill>
                  <a:srgbClr val="FFFFFF"/>
                </a:solidFill>
                <a:latin typeface="Times New Roman" pitchFamily="18" charset="0"/>
                <a:cs typeface="Times New Roman" pitchFamily="18" charset="0"/>
              </a:rPr>
              <a:t>Hồng</a:t>
            </a:r>
            <a:r>
              <a:rPr lang="en-US" sz="1600" dirty="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Phong</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em</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thấy</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các</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hoạt</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động</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và</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việc</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làm</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của</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Đội</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rất</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thiết</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thực</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và</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có</a:t>
            </a:r>
            <a:r>
              <a:rPr lang="en-US" sz="1600" dirty="0" smtClean="0">
                <a:solidFill>
                  <a:srgbClr val="FFFFFF"/>
                </a:solidFill>
                <a:latin typeface="Times New Roman" pitchFamily="18" charset="0"/>
                <a:cs typeface="Times New Roman" pitchFamily="18" charset="0"/>
              </a:rPr>
              <a:t> ý </a:t>
            </a:r>
            <a:r>
              <a:rPr lang="en-US" sz="1600" dirty="0" err="1" smtClean="0">
                <a:solidFill>
                  <a:srgbClr val="FFFFFF"/>
                </a:solidFill>
                <a:latin typeface="Times New Roman" pitchFamily="18" charset="0"/>
                <a:cs typeface="Times New Roman" pitchFamily="18" charset="0"/>
              </a:rPr>
              <a:t>nghĩa</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Em</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tự</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nhận</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thấy</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mình</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có</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thể</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tham</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gia</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tốt</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các</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hoạt</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động</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của</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Đội</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Vì</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vậy</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em</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viết</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đơn</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này</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bày</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tỏ</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nguyện</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vọng</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xin</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được</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gia</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nhập</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làm</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thành</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viên</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của</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Đội</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tình</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nguyện</a:t>
            </a:r>
            <a:r>
              <a:rPr lang="en-US" sz="1600" dirty="0" smtClean="0">
                <a:solidFill>
                  <a:srgbClr val="FFFFFF"/>
                </a:solidFill>
                <a:latin typeface="Times New Roman" pitchFamily="18" charset="0"/>
                <a:cs typeface="Times New Roman" pitchFamily="18" charset="0"/>
              </a:rPr>
              <a:t>.</a:t>
            </a:r>
          </a:p>
          <a:p>
            <a:pPr marL="0" indent="0">
              <a:buClr>
                <a:srgbClr val="00FF00"/>
              </a:buClr>
              <a:buNone/>
            </a:pPr>
            <a:r>
              <a:rPr lang="en-US" sz="1600" dirty="0">
                <a:solidFill>
                  <a:srgbClr val="FFFFFF"/>
                </a:solidFill>
                <a:latin typeface="Times New Roman" pitchFamily="18" charset="0"/>
                <a:cs typeface="Times New Roman" pitchFamily="18" charset="0"/>
              </a:rPr>
              <a:t> </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Em</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xin</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hứa</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chấp</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hành</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tốt</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nội</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quy</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và</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tham</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gia</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tích</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cực</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mọị</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hoạt</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động</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của</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Đội</a:t>
            </a:r>
            <a:r>
              <a:rPr lang="en-US" sz="1600" dirty="0" smtClean="0">
                <a:solidFill>
                  <a:srgbClr val="FFFFFF"/>
                </a:solidFill>
                <a:latin typeface="Times New Roman" pitchFamily="18" charset="0"/>
                <a:cs typeface="Times New Roman" pitchFamily="18" charset="0"/>
              </a:rPr>
              <a:t>.</a:t>
            </a:r>
          </a:p>
          <a:p>
            <a:pPr marL="0" indent="0">
              <a:buClr>
                <a:srgbClr val="00FF00"/>
              </a:buClr>
              <a:buNone/>
            </a:pPr>
            <a:r>
              <a:rPr lang="en-US" sz="1600" dirty="0">
                <a:solidFill>
                  <a:srgbClr val="FFFFFF"/>
                </a:solidFill>
                <a:latin typeface="Times New Roman" pitchFamily="18" charset="0"/>
                <a:cs typeface="Times New Roman" pitchFamily="18" charset="0"/>
              </a:rPr>
              <a:t> </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Em</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xin</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chân</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thành</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cảm</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ơn</a:t>
            </a:r>
            <a:r>
              <a:rPr lang="en-US" sz="1600" dirty="0" smtClean="0">
                <a:solidFill>
                  <a:srgbClr val="FFFFFF"/>
                </a:solidFill>
                <a:latin typeface="Times New Roman" pitchFamily="18" charset="0"/>
                <a:cs typeface="Times New Roman" pitchFamily="18" charset="0"/>
              </a:rPr>
              <a:t>.</a:t>
            </a:r>
          </a:p>
          <a:p>
            <a:pPr marL="0" indent="0">
              <a:buClr>
                <a:srgbClr val="00FF00"/>
              </a:buClr>
              <a:buNone/>
            </a:pPr>
            <a:r>
              <a:rPr lang="en-US" sz="1600" dirty="0">
                <a:solidFill>
                  <a:srgbClr val="FFFFFF"/>
                </a:solidFill>
                <a:latin typeface="Times New Roman" pitchFamily="18" charset="0"/>
                <a:cs typeface="Times New Roman" pitchFamily="18" charset="0"/>
              </a:rPr>
              <a:t> </a:t>
            </a:r>
            <a:r>
              <a:rPr lang="en-US" sz="1600" dirty="0" smtClean="0">
                <a:solidFill>
                  <a:srgbClr val="FFFFFF"/>
                </a:solidFill>
                <a:latin typeface="Times New Roman" pitchFamily="18" charset="0"/>
                <a:cs typeface="Times New Roman" pitchFamily="18" charset="0"/>
              </a:rPr>
              <a:t>                                                                                    </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Người</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làm</a:t>
            </a:r>
            <a:r>
              <a:rPr lang="en-US" sz="1600" dirty="0" smtClean="0">
                <a:solidFill>
                  <a:srgbClr val="FFFFFF"/>
                </a:solidFill>
                <a:latin typeface="Times New Roman" pitchFamily="18" charset="0"/>
                <a:cs typeface="Times New Roman" pitchFamily="18" charset="0"/>
              </a:rPr>
              <a:t> </a:t>
            </a:r>
            <a:r>
              <a:rPr lang="en-US" sz="1600" dirty="0" err="1" smtClean="0">
                <a:solidFill>
                  <a:srgbClr val="FFFFFF"/>
                </a:solidFill>
                <a:latin typeface="Times New Roman" pitchFamily="18" charset="0"/>
                <a:cs typeface="Times New Roman" pitchFamily="18" charset="0"/>
              </a:rPr>
              <a:t>đơn</a:t>
            </a:r>
            <a:endParaRPr lang="en-US" sz="1600" dirty="0" smtClean="0">
              <a:solidFill>
                <a:srgbClr val="FFFFFF"/>
              </a:solidFill>
              <a:latin typeface="Times New Roman" pitchFamily="18" charset="0"/>
              <a:cs typeface="Times New Roman" pitchFamily="18" charset="0"/>
            </a:endParaRPr>
          </a:p>
          <a:p>
            <a:pPr marL="0" indent="0" algn="ctr">
              <a:buClr>
                <a:srgbClr val="00FF00"/>
              </a:buClr>
              <a:buNone/>
            </a:pPr>
            <a:r>
              <a:rPr lang="en-US" sz="1400" dirty="0">
                <a:solidFill>
                  <a:srgbClr val="FFFFFF"/>
                </a:solidFill>
                <a:latin typeface="Times New Roman" pitchFamily="18" charset="0"/>
                <a:cs typeface="Times New Roman" pitchFamily="18" charset="0"/>
              </a:rPr>
              <a:t> </a:t>
            </a:r>
            <a:r>
              <a:rPr lang="en-US" sz="1400" dirty="0" smtClean="0">
                <a:solidFill>
                  <a:srgbClr val="FFFFFF"/>
                </a:solidFill>
                <a:latin typeface="Times New Roman" pitchFamily="18" charset="0"/>
                <a:cs typeface="Times New Roman" pitchFamily="18" charset="0"/>
              </a:rPr>
              <a:t>                                                                               </a:t>
            </a:r>
            <a:r>
              <a:rPr lang="en-US" sz="1100" dirty="0" smtClean="0">
                <a:solidFill>
                  <a:srgbClr val="FFFFFF"/>
                </a:solidFill>
                <a:latin typeface="Times New Roman" pitchFamily="18" charset="0"/>
                <a:cs typeface="Times New Roman" pitchFamily="18" charset="0"/>
              </a:rPr>
              <a:t>(</a:t>
            </a:r>
            <a:r>
              <a:rPr lang="en-US" sz="1100" dirty="0" err="1" smtClean="0">
                <a:solidFill>
                  <a:srgbClr val="FFFFFF"/>
                </a:solidFill>
                <a:latin typeface="Times New Roman" pitchFamily="18" charset="0"/>
                <a:cs typeface="Times New Roman" pitchFamily="18" charset="0"/>
              </a:rPr>
              <a:t>Kí</a:t>
            </a:r>
            <a:r>
              <a:rPr lang="en-US" sz="1100" dirty="0" smtClean="0">
                <a:solidFill>
                  <a:srgbClr val="FFFFFF"/>
                </a:solidFill>
                <a:latin typeface="Times New Roman" pitchFamily="18" charset="0"/>
                <a:cs typeface="Times New Roman" pitchFamily="18" charset="0"/>
              </a:rPr>
              <a:t> </a:t>
            </a:r>
            <a:r>
              <a:rPr lang="en-US" sz="1100" dirty="0" err="1" smtClean="0">
                <a:solidFill>
                  <a:srgbClr val="FFFFFF"/>
                </a:solidFill>
                <a:latin typeface="Times New Roman" pitchFamily="18" charset="0"/>
                <a:cs typeface="Times New Roman" pitchFamily="18" charset="0"/>
              </a:rPr>
              <a:t>và</a:t>
            </a:r>
            <a:r>
              <a:rPr lang="en-US" sz="1100" dirty="0" smtClean="0">
                <a:solidFill>
                  <a:srgbClr val="FFFFFF"/>
                </a:solidFill>
                <a:latin typeface="Times New Roman" pitchFamily="18" charset="0"/>
                <a:cs typeface="Times New Roman" pitchFamily="18" charset="0"/>
              </a:rPr>
              <a:t> </a:t>
            </a:r>
            <a:r>
              <a:rPr lang="en-US" sz="1100" dirty="0" err="1" smtClean="0">
                <a:solidFill>
                  <a:srgbClr val="FFFFFF"/>
                </a:solidFill>
                <a:latin typeface="Times New Roman" pitchFamily="18" charset="0"/>
                <a:cs typeface="Times New Roman" pitchFamily="18" charset="0"/>
              </a:rPr>
              <a:t>ghi</a:t>
            </a:r>
            <a:r>
              <a:rPr lang="en-US" sz="1100" dirty="0" smtClean="0">
                <a:solidFill>
                  <a:srgbClr val="FFFFFF"/>
                </a:solidFill>
                <a:latin typeface="Times New Roman" pitchFamily="18" charset="0"/>
                <a:cs typeface="Times New Roman" pitchFamily="18" charset="0"/>
              </a:rPr>
              <a:t> </a:t>
            </a:r>
            <a:r>
              <a:rPr lang="en-US" sz="1100" dirty="0" err="1" smtClean="0">
                <a:solidFill>
                  <a:srgbClr val="FFFFFF"/>
                </a:solidFill>
                <a:latin typeface="Times New Roman" pitchFamily="18" charset="0"/>
                <a:cs typeface="Times New Roman" pitchFamily="18" charset="0"/>
              </a:rPr>
              <a:t>rõ</a:t>
            </a:r>
            <a:r>
              <a:rPr lang="en-US" sz="1100" dirty="0" smtClean="0">
                <a:solidFill>
                  <a:srgbClr val="FFFFFF"/>
                </a:solidFill>
                <a:latin typeface="Times New Roman" pitchFamily="18" charset="0"/>
                <a:cs typeface="Times New Roman" pitchFamily="18" charset="0"/>
              </a:rPr>
              <a:t> </a:t>
            </a:r>
            <a:r>
              <a:rPr lang="en-US" sz="1100" dirty="0" err="1" smtClean="0">
                <a:solidFill>
                  <a:srgbClr val="FFFFFF"/>
                </a:solidFill>
                <a:latin typeface="Times New Roman" pitchFamily="18" charset="0"/>
                <a:cs typeface="Times New Roman" pitchFamily="18" charset="0"/>
              </a:rPr>
              <a:t>họ</a:t>
            </a:r>
            <a:r>
              <a:rPr lang="en-US" sz="1100" dirty="0" smtClean="0">
                <a:solidFill>
                  <a:srgbClr val="FFFFFF"/>
                </a:solidFill>
                <a:latin typeface="Times New Roman" pitchFamily="18" charset="0"/>
                <a:cs typeface="Times New Roman" pitchFamily="18" charset="0"/>
              </a:rPr>
              <a:t> </a:t>
            </a:r>
            <a:r>
              <a:rPr lang="en-US" sz="1100" dirty="0" err="1" smtClean="0">
                <a:solidFill>
                  <a:srgbClr val="FFFFFF"/>
                </a:solidFill>
                <a:latin typeface="Times New Roman" pitchFamily="18" charset="0"/>
                <a:cs typeface="Times New Roman" pitchFamily="18" charset="0"/>
              </a:rPr>
              <a:t>tên</a:t>
            </a:r>
            <a:r>
              <a:rPr lang="en-US" sz="1100" dirty="0" smtClean="0">
                <a:solidFill>
                  <a:srgbClr val="FFFFFF"/>
                </a:solidFill>
                <a:latin typeface="Times New Roman" pitchFamily="18" charset="0"/>
                <a:cs typeface="Times New Roman" pitchFamily="18" charset="0"/>
              </a:rPr>
              <a:t>)</a:t>
            </a:r>
            <a:endParaRPr lang="en-US" sz="1600" dirty="0">
              <a:solidFill>
                <a:srgbClr val="FFFFFF"/>
              </a:solidFill>
              <a:latin typeface="Times New Roman" pitchFamily="18" charset="0"/>
              <a:cs typeface="Times New Roman" pitchFamily="18" charset="0"/>
            </a:endParaRPr>
          </a:p>
          <a:p>
            <a:pPr marL="0" indent="0">
              <a:buClr>
                <a:srgbClr val="00FF00"/>
              </a:buClr>
              <a:buNone/>
            </a:pPr>
            <a:endParaRPr lang="en-US" sz="1400" dirty="0" smtClean="0">
              <a:solidFill>
                <a:srgbClr val="FFFFFF"/>
              </a:solidFill>
              <a:latin typeface="Times New Roman" pitchFamily="18" charset="0"/>
              <a:cs typeface="Times New Roman" pitchFamily="18" charset="0"/>
            </a:endParaRPr>
          </a:p>
        </p:txBody>
      </p:sp>
    </p:spTree>
    <p:extLst>
      <p:ext uri="{BB962C8B-B14F-4D97-AF65-F5344CB8AC3E}">
        <p14:creationId xmlns:p14="http://schemas.microsoft.com/office/powerpoint/2010/main" val="618114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left)">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Effect transition="in" filter="wipe(left)">
                                      <p:cBhvr>
                                        <p:cTn id="17" dur="500"/>
                                        <p:tgtEl>
                                          <p:spTgt spid="1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
                                            <p:txEl>
                                              <p:pRg st="4" end="4"/>
                                            </p:txEl>
                                          </p:spTgt>
                                        </p:tgtEl>
                                        <p:attrNameLst>
                                          <p:attrName>style.visibility</p:attrName>
                                        </p:attrNameLst>
                                      </p:cBhvr>
                                      <p:to>
                                        <p:strVal val="visible"/>
                                      </p:to>
                                    </p:set>
                                    <p:animEffect transition="in" filter="wipe(left)">
                                      <p:cBhvr>
                                        <p:cTn id="22" dur="500"/>
                                        <p:tgtEl>
                                          <p:spTgt spid="1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animEffect transition="in" filter="wipe(left)">
                                      <p:cBhvr>
                                        <p:cTn id="27" dur="500"/>
                                        <p:tgtEl>
                                          <p:spTgt spid="10">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0">
                                            <p:txEl>
                                              <p:pRg st="7" end="7"/>
                                            </p:txEl>
                                          </p:spTgt>
                                        </p:tgtEl>
                                        <p:attrNameLst>
                                          <p:attrName>style.visibility</p:attrName>
                                        </p:attrNameLst>
                                      </p:cBhvr>
                                      <p:to>
                                        <p:strVal val="visible"/>
                                      </p:to>
                                    </p:set>
                                    <p:animEffect transition="in" filter="wipe(left)">
                                      <p:cBhvr>
                                        <p:cTn id="32" dur="500"/>
                                        <p:tgtEl>
                                          <p:spTgt spid="10">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0">
                                            <p:txEl>
                                              <p:pRg st="8" end="8"/>
                                            </p:txEl>
                                          </p:spTgt>
                                        </p:tgtEl>
                                        <p:attrNameLst>
                                          <p:attrName>style.visibility</p:attrName>
                                        </p:attrNameLst>
                                      </p:cBhvr>
                                      <p:to>
                                        <p:strVal val="visible"/>
                                      </p:to>
                                    </p:set>
                                    <p:animEffect transition="in" filter="wipe(left)">
                                      <p:cBhvr>
                                        <p:cTn id="37" dur="500"/>
                                        <p:tgtEl>
                                          <p:spTgt spid="10">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0">
                                            <p:txEl>
                                              <p:pRg st="9" end="9"/>
                                            </p:txEl>
                                          </p:spTgt>
                                        </p:tgtEl>
                                        <p:attrNameLst>
                                          <p:attrName>style.visibility</p:attrName>
                                        </p:attrNameLst>
                                      </p:cBhvr>
                                      <p:to>
                                        <p:strVal val="visible"/>
                                      </p:to>
                                    </p:set>
                                    <p:animEffect transition="in" filter="wipe(left)">
                                      <p:cBhvr>
                                        <p:cTn id="42" dur="500"/>
                                        <p:tgtEl>
                                          <p:spTgt spid="10">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0">
                                            <p:txEl>
                                              <p:pRg st="10" end="10"/>
                                            </p:txEl>
                                          </p:spTgt>
                                        </p:tgtEl>
                                        <p:attrNameLst>
                                          <p:attrName>style.visibility</p:attrName>
                                        </p:attrNameLst>
                                      </p:cBhvr>
                                      <p:to>
                                        <p:strVal val="visible"/>
                                      </p:to>
                                    </p:set>
                                    <p:animEffect transition="in" filter="wipe(left)">
                                      <p:cBhvr>
                                        <p:cTn id="47" dur="500"/>
                                        <p:tgtEl>
                                          <p:spTgt spid="10">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0">
                                            <p:txEl>
                                              <p:pRg st="11" end="11"/>
                                            </p:txEl>
                                          </p:spTgt>
                                        </p:tgtEl>
                                        <p:attrNameLst>
                                          <p:attrName>style.visibility</p:attrName>
                                        </p:attrNameLst>
                                      </p:cBhvr>
                                      <p:to>
                                        <p:strVal val="visible"/>
                                      </p:to>
                                    </p:set>
                                    <p:animEffect transition="in" filter="wipe(left)">
                                      <p:cBhvr>
                                        <p:cTn id="52" dur="500"/>
                                        <p:tgtEl>
                                          <p:spTgt spid="10">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10">
                                            <p:txEl>
                                              <p:pRg st="12" end="12"/>
                                            </p:txEl>
                                          </p:spTgt>
                                        </p:tgtEl>
                                        <p:attrNameLst>
                                          <p:attrName>style.visibility</p:attrName>
                                        </p:attrNameLst>
                                      </p:cBhvr>
                                      <p:to>
                                        <p:strVal val="visible"/>
                                      </p:to>
                                    </p:set>
                                    <p:animEffect transition="in" filter="wipe(left)">
                                      <p:cBhvr>
                                        <p:cTn id="57" dur="500"/>
                                        <p:tgtEl>
                                          <p:spTgt spid="10">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10">
                                            <p:txEl>
                                              <p:pRg st="13" end="13"/>
                                            </p:txEl>
                                          </p:spTgt>
                                        </p:tgtEl>
                                        <p:attrNameLst>
                                          <p:attrName>style.visibility</p:attrName>
                                        </p:attrNameLst>
                                      </p:cBhvr>
                                      <p:to>
                                        <p:strVal val="visible"/>
                                      </p:to>
                                    </p:set>
                                    <p:animEffect transition="in" filter="wipe(left)">
                                      <p:cBhvr>
                                        <p:cTn id="62" dur="500"/>
                                        <p:tgtEl>
                                          <p:spTgt spid="10">
                                            <p:txEl>
                                              <p:pRg st="13" end="1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10">
                                            <p:txEl>
                                              <p:pRg st="14" end="14"/>
                                            </p:txEl>
                                          </p:spTgt>
                                        </p:tgtEl>
                                        <p:attrNameLst>
                                          <p:attrName>style.visibility</p:attrName>
                                        </p:attrNameLst>
                                      </p:cBhvr>
                                      <p:to>
                                        <p:strVal val="visible"/>
                                      </p:to>
                                    </p:set>
                                    <p:animEffect transition="in" filter="wipe(left)">
                                      <p:cBhvr>
                                        <p:cTn id="67" dur="500"/>
                                        <p:tgtEl>
                                          <p:spTgt spid="10">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050"/>
            <a:ext cx="9144000" cy="5162550"/>
          </a:xfrm>
          <a:prstGeom prst="rect">
            <a:avLst/>
          </a:prstGeom>
        </p:spPr>
      </p:pic>
      <p:sp>
        <p:nvSpPr>
          <p:cNvPr id="6" name="Rectangle 2"/>
          <p:cNvSpPr txBox="1">
            <a:spLocks noChangeArrowheads="1"/>
          </p:cNvSpPr>
          <p:nvPr/>
        </p:nvSpPr>
        <p:spPr>
          <a:xfrm>
            <a:off x="381000" y="285750"/>
            <a:ext cx="8382000" cy="762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rgbClr val="FFFFCC"/>
                </a:solidFill>
                <a:latin typeface="Times New Roman" pitchFamily="18" charset="0"/>
                <a:cs typeface="Times New Roman" pitchFamily="18" charset="0"/>
              </a:rPr>
              <a:t>BÀI TẬP </a:t>
            </a:r>
            <a:r>
              <a:rPr lang="en-US" sz="2000" dirty="0">
                <a:solidFill>
                  <a:srgbClr val="FFFFCC"/>
                </a:solidFill>
                <a:latin typeface="Times New Roman" pitchFamily="18" charset="0"/>
                <a:cs typeface="Times New Roman" pitchFamily="18" charset="0"/>
              </a:rPr>
              <a:t> </a:t>
            </a:r>
            <a:endParaRPr lang="en-US" sz="2000" dirty="0" smtClean="0">
              <a:solidFill>
                <a:srgbClr val="FFFFCC"/>
              </a:solidFill>
              <a:latin typeface="Times New Roman" pitchFamily="18" charset="0"/>
              <a:cs typeface="Times New Roman" pitchFamily="18" charset="0"/>
            </a:endParaRPr>
          </a:p>
        </p:txBody>
      </p:sp>
      <p:sp>
        <p:nvSpPr>
          <p:cNvPr id="7" name="Rectangle 3"/>
          <p:cNvSpPr txBox="1">
            <a:spLocks noChangeArrowheads="1"/>
          </p:cNvSpPr>
          <p:nvPr/>
        </p:nvSpPr>
        <p:spPr>
          <a:xfrm>
            <a:off x="228600" y="1581150"/>
            <a:ext cx="8534400" cy="1981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Clr>
                <a:srgbClr val="00FF00"/>
              </a:buClr>
              <a:buFont typeface="Wingdings" pitchFamily="2" charset="2"/>
              <a:buChar char="Ø"/>
            </a:pPr>
            <a:r>
              <a:rPr lang="en-US" sz="2000" smtClean="0">
                <a:solidFill>
                  <a:srgbClr val="FFFFFF"/>
                </a:solidFill>
                <a:latin typeface="Times New Roman" pitchFamily="18" charset="0"/>
                <a:cs typeface="Times New Roman" pitchFamily="18" charset="0"/>
              </a:rPr>
              <a:t>Theo em, phần đầu tiên của một là đơn là gì?</a:t>
            </a:r>
          </a:p>
          <a:p>
            <a:pPr marL="0" indent="0" algn="just">
              <a:buClr>
                <a:srgbClr val="00FF00"/>
              </a:buClr>
              <a:buNone/>
            </a:pPr>
            <a:r>
              <a:rPr lang="en-US" sz="2000">
                <a:solidFill>
                  <a:srgbClr val="FFFFFF"/>
                </a:solidFill>
                <a:latin typeface="Times New Roman" pitchFamily="18" charset="0"/>
                <a:cs typeface="Times New Roman" pitchFamily="18" charset="0"/>
              </a:rPr>
              <a:t> </a:t>
            </a:r>
            <a:r>
              <a:rPr lang="en-US" sz="2000" smtClean="0">
                <a:solidFill>
                  <a:srgbClr val="FFFFFF"/>
                </a:solidFill>
                <a:latin typeface="Times New Roman" pitchFamily="18" charset="0"/>
                <a:cs typeface="Times New Roman" pitchFamily="18" charset="0"/>
              </a:rPr>
              <a:t>     A. Tên đơn.</a:t>
            </a:r>
          </a:p>
          <a:p>
            <a:pPr marL="0" indent="0" algn="just">
              <a:buClr>
                <a:srgbClr val="00FF00"/>
              </a:buClr>
              <a:buNone/>
            </a:pPr>
            <a:r>
              <a:rPr lang="en-US" sz="2000" smtClean="0">
                <a:solidFill>
                  <a:srgbClr val="FFFFFF"/>
                </a:solidFill>
                <a:latin typeface="Times New Roman" pitchFamily="18" charset="0"/>
                <a:cs typeface="Times New Roman" pitchFamily="18" charset="0"/>
              </a:rPr>
              <a:t>      B. Quốc hiệu, tiêu ngữ.</a:t>
            </a:r>
          </a:p>
          <a:p>
            <a:pPr marL="0" indent="0" algn="just">
              <a:buClr>
                <a:srgbClr val="00FF00"/>
              </a:buClr>
              <a:buNone/>
            </a:pPr>
            <a:r>
              <a:rPr lang="en-US" sz="2000">
                <a:solidFill>
                  <a:srgbClr val="FFFFFF"/>
                </a:solidFill>
                <a:latin typeface="Times New Roman" pitchFamily="18" charset="0"/>
                <a:cs typeface="Times New Roman" pitchFamily="18" charset="0"/>
              </a:rPr>
              <a:t> </a:t>
            </a:r>
            <a:r>
              <a:rPr lang="en-US" sz="2000" smtClean="0">
                <a:solidFill>
                  <a:srgbClr val="FFFFFF"/>
                </a:solidFill>
                <a:latin typeface="Times New Roman" pitchFamily="18" charset="0"/>
                <a:cs typeface="Times New Roman" pitchFamily="18" charset="0"/>
              </a:rPr>
              <a:t>     C. Tên của người viết.</a:t>
            </a:r>
          </a:p>
          <a:p>
            <a:pPr marL="0" indent="0" algn="just">
              <a:buClr>
                <a:srgbClr val="00FF00"/>
              </a:buClr>
              <a:buNone/>
            </a:pPr>
            <a:r>
              <a:rPr lang="en-US" sz="2000" smtClean="0">
                <a:solidFill>
                  <a:srgbClr val="FFFFFF"/>
                </a:solidFill>
                <a:latin typeface="Times New Roman" pitchFamily="18" charset="0"/>
                <a:cs typeface="Times New Roman" pitchFamily="18" charset="0"/>
              </a:rPr>
              <a:t>      D. Nơi nhận đơn.</a:t>
            </a:r>
          </a:p>
          <a:p>
            <a:pPr marL="0" indent="0" algn="just">
              <a:buClr>
                <a:srgbClr val="00FF00"/>
              </a:buClr>
              <a:buNone/>
            </a:pPr>
            <a:endParaRPr lang="en-US" sz="2000" smtClean="0">
              <a:solidFill>
                <a:srgbClr val="FFFFFF"/>
              </a:solidFill>
              <a:latin typeface="Times New Roman" pitchFamily="18" charset="0"/>
              <a:cs typeface="Times New Roman" pitchFamily="18" charset="0"/>
            </a:endParaRPr>
          </a:p>
        </p:txBody>
      </p:sp>
    </p:spTree>
    <p:extLst>
      <p:ext uri="{BB962C8B-B14F-4D97-AF65-F5344CB8AC3E}">
        <p14:creationId xmlns:p14="http://schemas.microsoft.com/office/powerpoint/2010/main" val="3869629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left)">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left)">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62550"/>
          </a:xfrm>
          <a:prstGeom prst="rect">
            <a:avLst/>
          </a:prstGeom>
        </p:spPr>
      </p:pic>
      <p:sp>
        <p:nvSpPr>
          <p:cNvPr id="5" name="Rectangle 2"/>
          <p:cNvSpPr txBox="1">
            <a:spLocks noChangeArrowheads="1"/>
          </p:cNvSpPr>
          <p:nvPr/>
        </p:nvSpPr>
        <p:spPr>
          <a:xfrm>
            <a:off x="846138" y="290513"/>
            <a:ext cx="6011862" cy="757237"/>
          </a:xfrm>
          <a:prstGeom prst="rect">
            <a:avLst/>
          </a:prstGeom>
          <a:extLst>
            <a:ext uri="{AF507438-7753-43E0-B8FC-AC1667EBCBE1}">
              <a14:hiddenEffects xmlns:a14="http://schemas.microsoft.com/office/drawing/2010/main">
                <a:effectLst>
                  <a:outerShdw dist="107763" dir="13500000" algn="ctr" rotWithShape="0">
                    <a:schemeClr val="bg2">
                      <a:alpha val="50000"/>
                    </a:schemeClr>
                  </a:outerShdw>
                </a:effectLst>
              </a14:hiddenEffects>
            </a:ext>
          </a:ex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smtClean="0">
                <a:solidFill>
                  <a:schemeClr val="accent1"/>
                </a:solidFill>
                <a:latin typeface="Times New Roman" pitchFamily="18" charset="0"/>
                <a:cs typeface="Times New Roman" pitchFamily="18" charset="0"/>
              </a:rPr>
              <a:t>Dặn dò:</a:t>
            </a:r>
          </a:p>
        </p:txBody>
      </p:sp>
      <p:sp>
        <p:nvSpPr>
          <p:cNvPr id="6" name="Rectangle 3"/>
          <p:cNvSpPr txBox="1">
            <a:spLocks noChangeArrowheads="1"/>
          </p:cNvSpPr>
          <p:nvPr/>
        </p:nvSpPr>
        <p:spPr>
          <a:xfrm>
            <a:off x="457200" y="895350"/>
            <a:ext cx="8153400" cy="3962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smtClean="0">
                <a:solidFill>
                  <a:schemeClr val="accent2"/>
                </a:solidFill>
                <a:latin typeface="Times New Roman" pitchFamily="18" charset="0"/>
                <a:cs typeface="Times New Roman" pitchFamily="18" charset="0"/>
              </a:rPr>
              <a:t>Ôn tập:</a:t>
            </a:r>
          </a:p>
          <a:p>
            <a:pPr lvl="1"/>
            <a:r>
              <a:rPr lang="en-US" sz="2400" smtClean="0">
                <a:solidFill>
                  <a:srgbClr val="FFFFFF"/>
                </a:solidFill>
                <a:latin typeface="Times New Roman" pitchFamily="18" charset="0"/>
                <a:cs typeface="Times New Roman" pitchFamily="18" charset="0"/>
              </a:rPr>
              <a:t>Hoàn thiện đơn viết chưa đạt yêu cầu hay chưa hoàn chỉnh.</a:t>
            </a:r>
          </a:p>
          <a:p>
            <a:r>
              <a:rPr lang="en-US" sz="2400" smtClean="0">
                <a:solidFill>
                  <a:schemeClr val="accent2"/>
                </a:solidFill>
                <a:latin typeface="Times New Roman" pitchFamily="18" charset="0"/>
                <a:cs typeface="Times New Roman" pitchFamily="18" charset="0"/>
              </a:rPr>
              <a:t>Chuẩn bị bài sau:</a:t>
            </a:r>
          </a:p>
          <a:p>
            <a:pPr lvl="1"/>
            <a:r>
              <a:rPr lang="en-US" sz="2400" smtClean="0">
                <a:solidFill>
                  <a:srgbClr val="FFFFFF"/>
                </a:solidFill>
                <a:latin typeface="Times New Roman" pitchFamily="18" charset="0"/>
                <a:cs typeface="Times New Roman" pitchFamily="18" charset="0"/>
              </a:rPr>
              <a:t>Luyện tập tả cảnh sông nước</a:t>
            </a:r>
          </a:p>
        </p:txBody>
      </p:sp>
    </p:spTree>
    <p:extLst>
      <p:ext uri="{BB962C8B-B14F-4D97-AF65-F5344CB8AC3E}">
        <p14:creationId xmlns:p14="http://schemas.microsoft.com/office/powerpoint/2010/main" val="1931900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12" y="0"/>
            <a:ext cx="9144000" cy="5162550"/>
          </a:xfrm>
          <a:prstGeom prst="rect">
            <a:avLst/>
          </a:prstGeom>
        </p:spPr>
      </p:pic>
      <p:sp>
        <p:nvSpPr>
          <p:cNvPr id="5" name="Rectangle 2"/>
          <p:cNvSpPr txBox="1">
            <a:spLocks noChangeArrowheads="1"/>
          </p:cNvSpPr>
          <p:nvPr/>
        </p:nvSpPr>
        <p:spPr>
          <a:xfrm>
            <a:off x="504825" y="438150"/>
            <a:ext cx="7953375" cy="533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smtClean="0">
                <a:solidFill>
                  <a:srgbClr val="FFFF00"/>
                </a:solidFill>
                <a:latin typeface="Arial" charset="0"/>
              </a:rPr>
              <a:t>Nội dung kiến thức trọng tâm.</a:t>
            </a:r>
          </a:p>
        </p:txBody>
      </p:sp>
      <p:sp>
        <p:nvSpPr>
          <p:cNvPr id="9" name="Rectangle 2"/>
          <p:cNvSpPr txBox="1">
            <a:spLocks noChangeArrowheads="1"/>
          </p:cNvSpPr>
          <p:nvPr/>
        </p:nvSpPr>
        <p:spPr>
          <a:xfrm>
            <a:off x="657225" y="1047750"/>
            <a:ext cx="7953375" cy="533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buClr>
                <a:srgbClr val="FFFFCC"/>
              </a:buClr>
            </a:pPr>
            <a:r>
              <a:rPr lang="en-US" sz="2400">
                <a:solidFill>
                  <a:srgbClr val="FFFFFF"/>
                </a:solidFill>
                <a:latin typeface="Times New Roman" pitchFamily="18" charset="0"/>
                <a:cs typeface="Times New Roman" pitchFamily="18" charset="0"/>
              </a:rPr>
              <a:t>a. Nhớ lại cách thức trình bày một lá đơn.</a:t>
            </a:r>
          </a:p>
        </p:txBody>
      </p:sp>
      <p:sp>
        <p:nvSpPr>
          <p:cNvPr id="10" name="Rectangle 2"/>
          <p:cNvSpPr txBox="1">
            <a:spLocks noChangeArrowheads="1"/>
          </p:cNvSpPr>
          <p:nvPr/>
        </p:nvSpPr>
        <p:spPr>
          <a:xfrm>
            <a:off x="657225" y="1657350"/>
            <a:ext cx="7953375" cy="533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buClr>
                <a:srgbClr val="FFFFCC"/>
              </a:buClr>
            </a:pPr>
            <a:r>
              <a:rPr lang="en-US" sz="2400">
                <a:solidFill>
                  <a:srgbClr val="FFFFFF"/>
                </a:solidFill>
                <a:latin typeface="Times New Roman" pitchFamily="18" charset="0"/>
                <a:cs typeface="Times New Roman" pitchFamily="18" charset="0"/>
              </a:rPr>
              <a:t>b. Biết cách viết một lá đơn có nội dung theo yêu cầu.</a:t>
            </a:r>
          </a:p>
        </p:txBody>
      </p:sp>
    </p:spTree>
    <p:extLst>
      <p:ext uri="{BB962C8B-B14F-4D97-AF65-F5344CB8AC3E}">
        <p14:creationId xmlns:p14="http://schemas.microsoft.com/office/powerpoint/2010/main" val="1582092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ircle(in)">
                                      <p:cBhvr>
                                        <p:cTn id="1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113" y="0"/>
            <a:ext cx="9144000" cy="5162550"/>
          </a:xfrm>
          <a:prstGeom prst="rect">
            <a:avLst/>
          </a:prstGeom>
        </p:spPr>
      </p:pic>
      <p:sp>
        <p:nvSpPr>
          <p:cNvPr id="11" name="Text Box 6"/>
          <p:cNvSpPr txBox="1">
            <a:spLocks noChangeArrowheads="1"/>
          </p:cNvSpPr>
          <p:nvPr/>
        </p:nvSpPr>
        <p:spPr bwMode="auto">
          <a:xfrm>
            <a:off x="296174" y="524644"/>
            <a:ext cx="78486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2000" b="1" u="sng" dirty="0" err="1">
                <a:solidFill>
                  <a:schemeClr val="bg1"/>
                </a:solidFill>
                <a:latin typeface="Times New Roman" pitchFamily="18" charset="0"/>
              </a:rPr>
              <a:t>Câu</a:t>
            </a:r>
            <a:r>
              <a:rPr lang="en-US" altLang="en-US" sz="2000" b="1" u="sng" dirty="0">
                <a:solidFill>
                  <a:schemeClr val="bg1"/>
                </a:solidFill>
                <a:latin typeface="Times New Roman" pitchFamily="18" charset="0"/>
              </a:rPr>
              <a:t> 1</a:t>
            </a:r>
            <a:r>
              <a:rPr lang="en-US" altLang="en-US" sz="2000" b="1" dirty="0">
                <a:solidFill>
                  <a:schemeClr val="bg1"/>
                </a:solidFill>
                <a:latin typeface="Times New Roman" pitchFamily="18" charset="0"/>
              </a:rPr>
              <a:t>: </a:t>
            </a:r>
            <a:r>
              <a:rPr lang="en-US" altLang="en-US" sz="2000" b="1" dirty="0" err="1" smtClean="0">
                <a:solidFill>
                  <a:schemeClr val="bg1"/>
                </a:solidFill>
                <a:latin typeface="Times New Roman" pitchFamily="18" charset="0"/>
              </a:rPr>
              <a:t>Những</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mẫu</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đơn</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nào</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em</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đã</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học</a:t>
            </a:r>
            <a:r>
              <a:rPr lang="en-US" altLang="en-US" sz="2000" b="1" dirty="0" smtClean="0">
                <a:solidFill>
                  <a:schemeClr val="bg1"/>
                </a:solidFill>
                <a:latin typeface="Times New Roman" pitchFamily="18" charset="0"/>
              </a:rPr>
              <a:t> ở </a:t>
            </a:r>
            <a:r>
              <a:rPr lang="en-US" altLang="en-US" sz="2000" b="1" dirty="0" err="1" smtClean="0">
                <a:solidFill>
                  <a:schemeClr val="bg1"/>
                </a:solidFill>
                <a:latin typeface="Times New Roman" pitchFamily="18" charset="0"/>
              </a:rPr>
              <a:t>lớp</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dưới</a:t>
            </a:r>
            <a:r>
              <a:rPr lang="en-US" altLang="en-US" sz="2000" b="1" dirty="0" smtClean="0">
                <a:solidFill>
                  <a:schemeClr val="bg1"/>
                </a:solidFill>
                <a:latin typeface="Times New Roman" pitchFamily="18" charset="0"/>
              </a:rPr>
              <a:t> ?</a:t>
            </a:r>
            <a:endParaRPr lang="en-US" altLang="en-US" sz="2000" b="1" dirty="0">
              <a:solidFill>
                <a:schemeClr val="bg1"/>
              </a:solidFill>
              <a:latin typeface="Times New Roman" pitchFamily="18" charset="0"/>
            </a:endParaRPr>
          </a:p>
          <a:p>
            <a:pPr eaLnBrk="1" hangingPunct="1">
              <a:spcBef>
                <a:spcPct val="50000"/>
              </a:spcBef>
            </a:pPr>
            <a:r>
              <a:rPr lang="en-US" altLang="en-US" sz="2000" b="1" dirty="0" smtClean="0">
                <a:latin typeface="Times New Roman" pitchFamily="18" charset="0"/>
              </a:rPr>
              <a:t>   </a:t>
            </a:r>
            <a:r>
              <a:rPr lang="en-US" altLang="en-US" sz="2000" b="1" dirty="0" smtClean="0">
                <a:solidFill>
                  <a:schemeClr val="bg1"/>
                </a:solidFill>
                <a:latin typeface="Times New Roman" pitchFamily="18" charset="0"/>
              </a:rPr>
              <a:t>A</a:t>
            </a:r>
            <a:r>
              <a:rPr lang="en-US" altLang="en-US" sz="2000" b="1" dirty="0">
                <a:solidFill>
                  <a:schemeClr val="bg1"/>
                </a:solidFill>
                <a:latin typeface="Times New Roman" pitchFamily="18" charset="0"/>
              </a:rPr>
              <a:t>. </a:t>
            </a:r>
            <a:r>
              <a:rPr lang="en-US" altLang="en-US" sz="2000" b="1" dirty="0" err="1" smtClean="0">
                <a:solidFill>
                  <a:schemeClr val="bg1"/>
                </a:solidFill>
                <a:latin typeface="Times New Roman" pitchFamily="18" charset="0"/>
              </a:rPr>
              <a:t>Đơn</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xin</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phép</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nghỉ</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học</a:t>
            </a:r>
            <a:r>
              <a:rPr lang="en-US" altLang="en-US" sz="2000" b="1" dirty="0" smtClean="0">
                <a:solidFill>
                  <a:schemeClr val="bg1"/>
                </a:solidFill>
                <a:latin typeface="Times New Roman" pitchFamily="18" charset="0"/>
              </a:rPr>
              <a:t>.              ;      B. </a:t>
            </a:r>
            <a:r>
              <a:rPr lang="en-US" altLang="en-US" sz="2000" b="1" dirty="0" err="1" smtClean="0">
                <a:solidFill>
                  <a:schemeClr val="bg1"/>
                </a:solidFill>
                <a:latin typeface="Times New Roman" pitchFamily="18" charset="0"/>
              </a:rPr>
              <a:t>Đơn</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xin</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cấp</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thẻ</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đọc</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sách</a:t>
            </a:r>
            <a:r>
              <a:rPr lang="en-US" altLang="en-US" sz="2000" b="1" dirty="0" smtClean="0">
                <a:solidFill>
                  <a:schemeClr val="bg1"/>
                </a:solidFill>
                <a:latin typeface="Times New Roman" pitchFamily="18" charset="0"/>
              </a:rPr>
              <a:t>.      </a:t>
            </a:r>
          </a:p>
          <a:p>
            <a:pPr eaLnBrk="1" hangingPunct="1">
              <a:spcBef>
                <a:spcPct val="50000"/>
              </a:spcBef>
            </a:pPr>
            <a:r>
              <a:rPr lang="en-US" altLang="en-US" sz="2000" b="1" dirty="0" smtClean="0">
                <a:solidFill>
                  <a:schemeClr val="bg1"/>
                </a:solidFill>
                <a:latin typeface="Times New Roman" pitchFamily="18" charset="0"/>
              </a:rPr>
              <a:t>  C</a:t>
            </a:r>
            <a:r>
              <a:rPr lang="en-US" altLang="en-US" sz="2000" b="1" dirty="0">
                <a:solidFill>
                  <a:schemeClr val="bg1"/>
                </a:solidFill>
                <a:latin typeface="Times New Roman" pitchFamily="18" charset="0"/>
              </a:rPr>
              <a:t>. </a:t>
            </a:r>
            <a:r>
              <a:rPr lang="en-US" altLang="en-US" sz="2000" b="1" dirty="0" err="1" smtClean="0">
                <a:solidFill>
                  <a:schemeClr val="bg1"/>
                </a:solidFill>
                <a:latin typeface="Times New Roman" pitchFamily="18" charset="0"/>
              </a:rPr>
              <a:t>Đơn</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xin</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vào</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Đội</a:t>
            </a:r>
            <a:r>
              <a:rPr lang="en-US" altLang="en-US" sz="2000" b="1" dirty="0" smtClean="0">
                <a:solidFill>
                  <a:schemeClr val="bg1"/>
                </a:solidFill>
                <a:latin typeface="Times New Roman" pitchFamily="18" charset="0"/>
              </a:rPr>
              <a:t> TNTPHCM.    ;      D</a:t>
            </a:r>
            <a:r>
              <a:rPr lang="en-US" altLang="en-US" sz="2000" b="1" dirty="0">
                <a:solidFill>
                  <a:schemeClr val="bg1"/>
                </a:solidFill>
                <a:latin typeface="Times New Roman" pitchFamily="18" charset="0"/>
              </a:rPr>
              <a:t>. </a:t>
            </a:r>
            <a:r>
              <a:rPr lang="en-US" altLang="en-US" sz="2000" b="1" dirty="0" err="1" smtClean="0">
                <a:solidFill>
                  <a:schemeClr val="bg1"/>
                </a:solidFill>
                <a:latin typeface="Times New Roman" pitchFamily="18" charset="0"/>
              </a:rPr>
              <a:t>Tất</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cả</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các</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phương</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án</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trên</a:t>
            </a:r>
            <a:r>
              <a:rPr lang="en-US" altLang="en-US" sz="2000" b="1" dirty="0" smtClean="0">
                <a:solidFill>
                  <a:schemeClr val="bg1"/>
                </a:solidFill>
                <a:latin typeface="Times New Roman" pitchFamily="18" charset="0"/>
              </a:rPr>
              <a:t>. </a:t>
            </a:r>
            <a:endParaRPr lang="en-US" altLang="en-US" sz="2000" b="1" dirty="0">
              <a:solidFill>
                <a:schemeClr val="bg1"/>
              </a:solidFill>
              <a:latin typeface="Times New Roman" pitchFamily="18" charset="0"/>
            </a:endParaRPr>
          </a:p>
        </p:txBody>
      </p:sp>
      <p:sp>
        <p:nvSpPr>
          <p:cNvPr id="13" name="Text Box 10"/>
          <p:cNvSpPr txBox="1">
            <a:spLocks noChangeArrowheads="1"/>
          </p:cNvSpPr>
          <p:nvPr/>
        </p:nvSpPr>
        <p:spPr bwMode="auto">
          <a:xfrm>
            <a:off x="296174" y="2005375"/>
            <a:ext cx="7933426"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2000" b="1" u="sng" dirty="0" err="1">
                <a:solidFill>
                  <a:schemeClr val="bg1"/>
                </a:solidFill>
                <a:latin typeface="Times New Roman" pitchFamily="18" charset="0"/>
              </a:rPr>
              <a:t>Câu</a:t>
            </a:r>
            <a:r>
              <a:rPr lang="en-US" altLang="en-US" sz="2000" b="1" u="sng" dirty="0">
                <a:solidFill>
                  <a:schemeClr val="bg1"/>
                </a:solidFill>
                <a:latin typeface="Times New Roman" pitchFamily="18" charset="0"/>
              </a:rPr>
              <a:t> 2</a:t>
            </a:r>
            <a:r>
              <a:rPr lang="en-US" altLang="en-US" sz="2000" b="1" dirty="0">
                <a:solidFill>
                  <a:schemeClr val="bg1"/>
                </a:solidFill>
                <a:latin typeface="Times New Roman" pitchFamily="18" charset="0"/>
              </a:rPr>
              <a:t>: </a:t>
            </a:r>
            <a:r>
              <a:rPr lang="en-US" altLang="en-US" sz="2000" b="1" dirty="0" smtClean="0">
                <a:solidFill>
                  <a:schemeClr val="bg1"/>
                </a:solidFill>
                <a:latin typeface="Times New Roman" pitchFamily="18" charset="0"/>
              </a:rPr>
              <a:t>Theo </a:t>
            </a:r>
            <a:r>
              <a:rPr lang="en-US" altLang="en-US" sz="2000" b="1" dirty="0" err="1" smtClean="0">
                <a:solidFill>
                  <a:schemeClr val="bg1"/>
                </a:solidFill>
                <a:latin typeface="Times New Roman" pitchFamily="18" charset="0"/>
              </a:rPr>
              <a:t>em</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khi</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nào</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chúng</a:t>
            </a:r>
            <a:r>
              <a:rPr lang="en-US" altLang="en-US" sz="2000" b="1" dirty="0" smtClean="0">
                <a:solidFill>
                  <a:schemeClr val="bg1"/>
                </a:solidFill>
                <a:latin typeface="Times New Roman" pitchFamily="18" charset="0"/>
              </a:rPr>
              <a:t> ta </a:t>
            </a:r>
            <a:r>
              <a:rPr lang="en-US" altLang="en-US" sz="2000" b="1" dirty="0" err="1" smtClean="0">
                <a:solidFill>
                  <a:schemeClr val="bg1"/>
                </a:solidFill>
                <a:latin typeface="Times New Roman" pitchFamily="18" charset="0"/>
              </a:rPr>
              <a:t>phải</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viết</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đơn</a:t>
            </a:r>
            <a:r>
              <a:rPr lang="en-US" altLang="en-US" sz="2000" b="1" dirty="0" smtClean="0">
                <a:solidFill>
                  <a:schemeClr val="bg1"/>
                </a:solidFill>
                <a:latin typeface="Times New Roman" pitchFamily="18" charset="0"/>
              </a:rPr>
              <a:t>?</a:t>
            </a:r>
            <a:endParaRPr lang="en-US" altLang="en-US" sz="2000" b="1" dirty="0">
              <a:solidFill>
                <a:schemeClr val="bg1"/>
              </a:solidFill>
              <a:latin typeface="Times New Roman" pitchFamily="18" charset="0"/>
            </a:endParaRPr>
          </a:p>
          <a:p>
            <a:pPr eaLnBrk="1" hangingPunct="1">
              <a:spcBef>
                <a:spcPct val="50000"/>
              </a:spcBef>
            </a:pPr>
            <a:r>
              <a:rPr lang="en-US" altLang="en-US" sz="2000" b="1" dirty="0">
                <a:solidFill>
                  <a:schemeClr val="bg1"/>
                </a:solidFill>
                <a:latin typeface="Times New Roman" pitchFamily="18" charset="0"/>
              </a:rPr>
              <a:t> </a:t>
            </a:r>
            <a:r>
              <a:rPr lang="en-US" altLang="en-US" sz="2000" b="1" dirty="0" smtClean="0">
                <a:solidFill>
                  <a:schemeClr val="bg1"/>
                </a:solidFill>
                <a:latin typeface="Times New Roman" pitchFamily="18" charset="0"/>
              </a:rPr>
              <a:t>A</a:t>
            </a:r>
            <a:r>
              <a:rPr lang="en-US" altLang="en-US" sz="2000" b="1" dirty="0">
                <a:solidFill>
                  <a:schemeClr val="bg1"/>
                </a:solidFill>
                <a:latin typeface="Times New Roman" pitchFamily="18" charset="0"/>
              </a:rPr>
              <a:t>. </a:t>
            </a:r>
            <a:r>
              <a:rPr lang="en-US" altLang="en-US" sz="2000" b="1" dirty="0" err="1" smtClean="0">
                <a:solidFill>
                  <a:schemeClr val="bg1"/>
                </a:solidFill>
                <a:latin typeface="Times New Roman" pitchFamily="18" charset="0"/>
              </a:rPr>
              <a:t>Thích</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thì</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viết</a:t>
            </a:r>
            <a:r>
              <a:rPr lang="en-US" altLang="en-US" sz="2000" b="1" dirty="0" smtClean="0">
                <a:solidFill>
                  <a:schemeClr val="bg1"/>
                </a:solidFill>
                <a:latin typeface="Times New Roman" pitchFamily="18" charset="0"/>
              </a:rPr>
              <a:t>.                              ;         B. </a:t>
            </a:r>
            <a:r>
              <a:rPr lang="en-US" altLang="en-US" sz="2000" b="1" dirty="0" err="1" smtClean="0">
                <a:solidFill>
                  <a:schemeClr val="bg1"/>
                </a:solidFill>
                <a:latin typeface="Times New Roman" pitchFamily="18" charset="0"/>
              </a:rPr>
              <a:t>Khi</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thầy</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cô</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giáo</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bảo</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viết</a:t>
            </a:r>
            <a:r>
              <a:rPr lang="en-US" altLang="en-US" sz="2000" b="1" dirty="0" smtClean="0">
                <a:solidFill>
                  <a:schemeClr val="bg1"/>
                </a:solidFill>
                <a:latin typeface="Times New Roman" pitchFamily="18" charset="0"/>
              </a:rPr>
              <a:t>.        </a:t>
            </a:r>
          </a:p>
          <a:p>
            <a:pPr eaLnBrk="1" hangingPunct="1">
              <a:spcBef>
                <a:spcPct val="50000"/>
              </a:spcBef>
            </a:pPr>
            <a:r>
              <a:rPr lang="en-US" altLang="en-US" sz="2000" b="1" dirty="0" smtClean="0">
                <a:solidFill>
                  <a:schemeClr val="bg1"/>
                </a:solidFill>
                <a:latin typeface="Times New Roman" pitchFamily="18" charset="0"/>
              </a:rPr>
              <a:t> C</a:t>
            </a:r>
            <a:r>
              <a:rPr lang="en-US" altLang="en-US" sz="2000" b="1" dirty="0">
                <a:solidFill>
                  <a:schemeClr val="bg1"/>
                </a:solidFill>
                <a:latin typeface="Times New Roman" pitchFamily="18" charset="0"/>
              </a:rPr>
              <a:t>.  </a:t>
            </a:r>
            <a:r>
              <a:rPr lang="en-US" altLang="en-US" sz="2000" b="1" dirty="0" err="1" smtClean="0">
                <a:solidFill>
                  <a:schemeClr val="bg1"/>
                </a:solidFill>
                <a:latin typeface="Times New Roman" pitchFamily="18" charset="0"/>
              </a:rPr>
              <a:t>Khi</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muốn</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trình</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bày</a:t>
            </a:r>
            <a:r>
              <a:rPr lang="en-US" altLang="en-US" sz="2000" b="1" dirty="0" smtClean="0">
                <a:solidFill>
                  <a:schemeClr val="bg1"/>
                </a:solidFill>
                <a:latin typeface="Times New Roman" pitchFamily="18" charset="0"/>
              </a:rPr>
              <a:t> ý </a:t>
            </a:r>
            <a:r>
              <a:rPr lang="en-US" altLang="en-US" sz="2000" b="1" dirty="0" err="1" smtClean="0">
                <a:solidFill>
                  <a:schemeClr val="bg1"/>
                </a:solidFill>
                <a:latin typeface="Times New Roman" pitchFamily="18" charset="0"/>
              </a:rPr>
              <a:t>kiến</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nguyện</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vọng</a:t>
            </a:r>
            <a:r>
              <a:rPr lang="en-US" altLang="en-US" sz="2000" b="1" dirty="0" smtClean="0">
                <a:solidFill>
                  <a:schemeClr val="bg1"/>
                </a:solidFill>
                <a:latin typeface="Times New Roman" pitchFamily="18" charset="0"/>
              </a:rPr>
              <a:t>      ;   </a:t>
            </a:r>
            <a:r>
              <a:rPr lang="en-US" altLang="en-US" sz="2000" b="1" dirty="0">
                <a:solidFill>
                  <a:schemeClr val="bg1"/>
                </a:solidFill>
                <a:latin typeface="Times New Roman" pitchFamily="18" charset="0"/>
              </a:rPr>
              <a:t>D.  </a:t>
            </a:r>
            <a:r>
              <a:rPr lang="en-US" altLang="en-US" sz="2000" b="1" dirty="0" err="1" smtClean="0">
                <a:solidFill>
                  <a:schemeClr val="bg1"/>
                </a:solidFill>
                <a:latin typeface="Times New Roman" pitchFamily="18" charset="0"/>
              </a:rPr>
              <a:t>Khi</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có</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sự</a:t>
            </a:r>
            <a:r>
              <a:rPr lang="en-US" altLang="en-US" sz="2000" b="1" dirty="0" smtClean="0">
                <a:solidFill>
                  <a:schemeClr val="bg1"/>
                </a:solidFill>
                <a:latin typeface="Times New Roman" pitchFamily="18" charset="0"/>
              </a:rPr>
              <a:t> </a:t>
            </a:r>
            <a:r>
              <a:rPr lang="en-US" altLang="en-US" sz="2000" b="1" dirty="0" err="1" smtClean="0">
                <a:solidFill>
                  <a:schemeClr val="bg1"/>
                </a:solidFill>
                <a:latin typeface="Times New Roman" pitchFamily="18" charset="0"/>
              </a:rPr>
              <a:t>cố</a:t>
            </a:r>
            <a:r>
              <a:rPr lang="en-US" altLang="en-US" sz="2000" b="1" dirty="0" smtClean="0">
                <a:solidFill>
                  <a:schemeClr val="bg1"/>
                </a:solidFill>
                <a:latin typeface="Times New Roman" pitchFamily="18" charset="0"/>
              </a:rPr>
              <a:t>.   </a:t>
            </a:r>
            <a:endParaRPr lang="en-US" altLang="en-US" sz="2000" b="1" dirty="0">
              <a:solidFill>
                <a:schemeClr val="bg1"/>
              </a:solidFill>
              <a:latin typeface="Times New Roman" pitchFamily="18" charset="0"/>
            </a:endParaRPr>
          </a:p>
        </p:txBody>
      </p:sp>
    </p:spTree>
    <p:extLst>
      <p:ext uri="{BB962C8B-B14F-4D97-AF65-F5344CB8AC3E}">
        <p14:creationId xmlns:p14="http://schemas.microsoft.com/office/powerpoint/2010/main" val="3217708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0" nodeType="clickEffect">
                                  <p:stCondLst>
                                    <p:cond delay="0"/>
                                  </p:stCondLst>
                                  <p:childTnLst>
                                    <p:animEffect transition="out" filter="fade">
                                      <p:cBhvr>
                                        <p:cTn id="14" dur="500"/>
                                        <p:tgtEl>
                                          <p:spTgt spid="11">
                                            <p:txEl>
                                              <p:pRg st="0" end="0"/>
                                            </p:txEl>
                                          </p:spTgt>
                                        </p:tgtEl>
                                      </p:cBhvr>
                                    </p:animEffect>
                                    <p:set>
                                      <p:cBhvr>
                                        <p:cTn id="15" dur="1" fill="hold">
                                          <p:stCondLst>
                                            <p:cond delay="499"/>
                                          </p:stCondLst>
                                        </p:cTn>
                                        <p:tgtEl>
                                          <p:spTgt spid="11">
                                            <p:txEl>
                                              <p:pRg st="0" end="0"/>
                                            </p:txEl>
                                          </p:spTgt>
                                        </p:tgtEl>
                                        <p:attrNameLst>
                                          <p:attrName>style.visibility</p:attrName>
                                        </p:attrNameLst>
                                      </p:cBhvr>
                                      <p:to>
                                        <p:strVal val="hidden"/>
                                      </p:to>
                                    </p:set>
                                  </p:childTnLst>
                                </p:cTn>
                              </p:par>
                              <p:par>
                                <p:cTn id="16" presetID="10" presetClass="exit" presetSubtype="0" fill="hold" grpId="0" nodeType="withEffect">
                                  <p:stCondLst>
                                    <p:cond delay="0"/>
                                  </p:stCondLst>
                                  <p:childTnLst>
                                    <p:animEffect transition="out" filter="fade">
                                      <p:cBhvr>
                                        <p:cTn id="17" dur="500"/>
                                        <p:tgtEl>
                                          <p:spTgt spid="11">
                                            <p:txEl>
                                              <p:pRg st="1" end="1"/>
                                            </p:txEl>
                                          </p:spTgt>
                                        </p:tgtEl>
                                      </p:cBhvr>
                                    </p:animEffect>
                                    <p:set>
                                      <p:cBhvr>
                                        <p:cTn id="18" dur="1" fill="hold">
                                          <p:stCondLst>
                                            <p:cond delay="499"/>
                                          </p:stCondLst>
                                        </p:cTn>
                                        <p:tgtEl>
                                          <p:spTgt spid="11">
                                            <p:txEl>
                                              <p:pRg st="1" end="1"/>
                                            </p:txEl>
                                          </p:spTgt>
                                        </p:tgtEl>
                                        <p:attrNameLst>
                                          <p:attrName>style.visibility</p:attrName>
                                        </p:attrNameLst>
                                      </p:cBhvr>
                                      <p:to>
                                        <p:strVal val="hidden"/>
                                      </p:to>
                                    </p:set>
                                  </p:childTnLst>
                                </p:cTn>
                              </p:par>
                              <p:par>
                                <p:cTn id="19" presetID="10" presetClass="exit" presetSubtype="0" fill="hold" grpId="0" nodeType="withEffect">
                                  <p:stCondLst>
                                    <p:cond delay="0"/>
                                  </p:stCondLst>
                                  <p:childTnLst>
                                    <p:animEffect transition="out" filter="fade">
                                      <p:cBhvr>
                                        <p:cTn id="20" dur="500"/>
                                        <p:tgtEl>
                                          <p:spTgt spid="11">
                                            <p:txEl>
                                              <p:pRg st="2" end="2"/>
                                            </p:txEl>
                                          </p:spTgt>
                                        </p:tgtEl>
                                      </p:cBhvr>
                                    </p:animEffect>
                                    <p:set>
                                      <p:cBhvr>
                                        <p:cTn id="21" dur="1" fill="hold">
                                          <p:stCondLst>
                                            <p:cond delay="499"/>
                                          </p:stCondLst>
                                        </p:cTn>
                                        <p:tgtEl>
                                          <p:spTgt spid="11">
                                            <p:txEl>
                                              <p:pRg st="2" end="2"/>
                                            </p:txEl>
                                          </p:spTgt>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box(in)">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1" nodeType="clickEffect">
                                  <p:stCondLst>
                                    <p:cond delay="0"/>
                                  </p:stCondLst>
                                  <p:childTnLst>
                                    <p:animEffect transition="out" filter="fade">
                                      <p:cBhvr>
                                        <p:cTn id="30" dur="500"/>
                                        <p:tgtEl>
                                          <p:spTgt spid="13"/>
                                        </p:tgtEl>
                                      </p:cBhvr>
                                    </p:animEffect>
                                    <p:set>
                                      <p:cBhvr>
                                        <p:cTn id="31"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allAtOnce"/>
      <p:bldP spid="13" grpId="0"/>
      <p:bldP spid="13"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050"/>
            <a:ext cx="9144000" cy="5162550"/>
          </a:xfrm>
          <a:prstGeom prst="rect">
            <a:avLst/>
          </a:prstGeom>
        </p:spPr>
      </p:pic>
      <p:sp>
        <p:nvSpPr>
          <p:cNvPr id="5" name="Rectangle 4"/>
          <p:cNvSpPr/>
          <p:nvPr/>
        </p:nvSpPr>
        <p:spPr>
          <a:xfrm>
            <a:off x="381000" y="285750"/>
            <a:ext cx="3692036" cy="400110"/>
          </a:xfrm>
          <a:prstGeom prst="rect">
            <a:avLst/>
          </a:prstGeom>
        </p:spPr>
        <p:txBody>
          <a:bodyPr wrap="none">
            <a:spAutoFit/>
          </a:bodyPr>
          <a:lstStyle/>
          <a:p>
            <a:pPr algn="ctr"/>
            <a:r>
              <a:rPr lang="en-US" sz="2000" smtClean="0">
                <a:solidFill>
                  <a:srgbClr val="FFFF00"/>
                </a:solidFill>
                <a:latin typeface="Times New Roman" pitchFamily="18" charset="0"/>
                <a:cs typeface="Times New Roman" pitchFamily="18" charset="0"/>
              </a:rPr>
              <a:t>Đọc bài văn sau và trả lời câu hỏi:</a:t>
            </a:r>
            <a:endParaRPr lang="en-US" sz="2000">
              <a:latin typeface="Times New Roman" pitchFamily="18" charset="0"/>
              <a:cs typeface="Times New Roman" pitchFamily="18" charset="0"/>
            </a:endParaRPr>
          </a:p>
        </p:txBody>
      </p:sp>
      <p:sp>
        <p:nvSpPr>
          <p:cNvPr id="6" name="Rectangle 6"/>
          <p:cNvSpPr>
            <a:spLocks noChangeArrowheads="1"/>
          </p:cNvSpPr>
          <p:nvPr/>
        </p:nvSpPr>
        <p:spPr bwMode="auto">
          <a:xfrm>
            <a:off x="609600" y="666750"/>
            <a:ext cx="792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pPr>
            <a:r>
              <a:rPr lang="en-US" sz="2000" b="1">
                <a:solidFill>
                  <a:srgbClr val="FFC000"/>
                </a:solidFill>
                <a:latin typeface="Times New Roman" pitchFamily="18" charset="0"/>
                <a:cs typeface="Times New Roman" pitchFamily="18" charset="0"/>
              </a:rPr>
              <a:t>Thần Chết mang tên 7 sắc cầu vồng</a:t>
            </a:r>
            <a:endParaRPr lang="en-US" sz="2000">
              <a:solidFill>
                <a:srgbClr val="FFC000"/>
              </a:solidFill>
              <a:latin typeface="Times New Roman" pitchFamily="18" charset="0"/>
              <a:cs typeface="Times New Roman" pitchFamily="18" charset="0"/>
            </a:endParaRPr>
          </a:p>
          <a:p>
            <a:pPr algn="just">
              <a:spcBef>
                <a:spcPct val="20000"/>
              </a:spcBef>
            </a:pPr>
            <a:r>
              <a:rPr lang="en-US" sz="2400" b="1">
                <a:solidFill>
                  <a:srgbClr val="000099"/>
                </a:solidFill>
                <a:latin typeface="Times New Roman" pitchFamily="18" charset="0"/>
              </a:rPr>
              <a:t>         </a:t>
            </a:r>
            <a:r>
              <a:rPr lang="en-US" sz="1600">
                <a:solidFill>
                  <a:schemeClr val="bg1"/>
                </a:solidFill>
                <a:latin typeface="Times New Roman" pitchFamily="18" charset="0"/>
                <a:cs typeface="Times New Roman" pitchFamily="18" charset="0"/>
              </a:rPr>
              <a:t>Trong chiến tranh xâm lược Việt Nam, để diệt sạch cỏ cây trên đường chuyển quân của bộ đội ta, máy bay Mĩ đã rải hơn 72 triệu lít thuốc diệt cỏ, trong đó có 42 triệu lít chất độc màu da cam xuống hơn 20% diện tích miền Nam nước ta. Thuốc diệt cỏ mang toàn tên những màu sắc đẹp của vồng cầu: xanh, hồng, tía, da cam</a:t>
            </a:r>
            <a:r>
              <a:rPr lang="en-US" sz="1600" smtClean="0">
                <a:solidFill>
                  <a:schemeClr val="bg1"/>
                </a:solidFill>
                <a:latin typeface="Times New Roman" pitchFamily="18" charset="0"/>
                <a:cs typeface="Times New Roman" pitchFamily="18" charset="0"/>
              </a:rPr>
              <a:t>,…</a:t>
            </a:r>
          </a:p>
          <a:p>
            <a:pPr algn="just">
              <a:spcBef>
                <a:spcPct val="20000"/>
              </a:spcBef>
            </a:pPr>
            <a:r>
              <a:rPr lang="en-US">
                <a:solidFill>
                  <a:schemeClr val="bg1"/>
                </a:solidFill>
                <a:latin typeface="Times New Roman" pitchFamily="18" charset="0"/>
                <a:cs typeface="Times New Roman" pitchFamily="18" charset="0"/>
              </a:rPr>
              <a:t>	</a:t>
            </a:r>
            <a:r>
              <a:rPr lang="en-US" sz="1600" smtClean="0">
                <a:solidFill>
                  <a:schemeClr val="bg1"/>
                </a:solidFill>
                <a:latin typeface="Times New Roman" pitchFamily="18" charset="0"/>
                <a:cs typeface="Times New Roman" pitchFamily="18" charset="0"/>
              </a:rPr>
              <a:t>Bom </a:t>
            </a:r>
            <a:r>
              <a:rPr lang="en-US" sz="1600">
                <a:solidFill>
                  <a:schemeClr val="bg1"/>
                </a:solidFill>
                <a:latin typeface="Times New Roman" pitchFamily="18" charset="0"/>
                <a:cs typeface="Times New Roman" pitchFamily="18" charset="0"/>
              </a:rPr>
              <a:t>đạn và thuốc diệt cỏ đã phá hủy hơn 2 triệu héc ta rừng, làm xói mòn và khô cằn đất, diệt chủng nhiều loài muôn thú, gây thảm họa môi trường vô cùng khốc liệt</a:t>
            </a:r>
            <a:r>
              <a:rPr lang="en-US" sz="1600" smtClean="0">
                <a:solidFill>
                  <a:schemeClr val="bg1"/>
                </a:solidFill>
                <a:latin typeface="Times New Roman" pitchFamily="18" charset="0"/>
                <a:cs typeface="Times New Roman" pitchFamily="18" charset="0"/>
              </a:rPr>
              <a:t>.</a:t>
            </a:r>
          </a:p>
          <a:p>
            <a:pPr algn="just">
              <a:spcBef>
                <a:spcPct val="20000"/>
              </a:spcBef>
            </a:pPr>
            <a:r>
              <a:rPr lang="en-US" sz="1600" smtClean="0">
                <a:solidFill>
                  <a:schemeClr val="bg1"/>
                </a:solidFill>
                <a:latin typeface="Times New Roman" pitchFamily="18" charset="0"/>
                <a:cs typeface="Times New Roman" pitchFamily="18" charset="0"/>
              </a:rPr>
              <a:t>	Nhưng hậu quả nặng nề nhất mà chất độc màu da cam gây ra là hậu quả đối với con người. Sau 30 năm, chất độc này vẫn còn trong đất, trong thức ăn và trong chính cơ thể con người, gây ra những bệnh nguy hiểm cho người nhiễm độc và con cái họ, như ung thư, nứt cột sống, thần kinh, tiểu đường, sinh quái thai, dị tật bẩm sinh,…Ước tính cả nước có khoảng 70.000 người lớn và từ 200.000 đến 300.000 trẻ em là nạn nhân của chất độc màu da cam. Đó là chưa kể nhiều em bé mất từ trong bụng mẹ hoặc mất ngay lúc mới sinh, chưa kịp sống trọn một giờ bên cha mẹ, anh em mình.</a:t>
            </a:r>
            <a:endParaRPr lang="en-US" sz="1600" i="1">
              <a:solidFill>
                <a:schemeClr val="bg1"/>
              </a:solidFill>
              <a:latin typeface="Times New Roman" pitchFamily="18" charset="0"/>
              <a:cs typeface="Times New Roman" pitchFamily="18" charset="0"/>
            </a:endParaRPr>
          </a:p>
          <a:p>
            <a:pPr algn="just">
              <a:spcBef>
                <a:spcPct val="20000"/>
              </a:spcBef>
            </a:pPr>
            <a:r>
              <a:rPr lang="en-US" sz="1600" i="1" smtClean="0">
                <a:solidFill>
                  <a:schemeClr val="bg1"/>
                </a:solidFill>
                <a:latin typeface="Times New Roman" pitchFamily="18" charset="0"/>
                <a:cs typeface="Times New Roman" pitchFamily="18" charset="0"/>
              </a:rPr>
              <a:t>                                                                                                     Theo tạp chí TIA SÁNG</a:t>
            </a:r>
            <a:endParaRPr lang="en-US" sz="1600" i="1">
              <a:solidFill>
                <a:schemeClr val="bg1"/>
              </a:solidFill>
              <a:latin typeface="Times New Roman" pitchFamily="18" charset="0"/>
              <a:cs typeface="Times New Roman" pitchFamily="18" charset="0"/>
            </a:endParaRPr>
          </a:p>
          <a:p>
            <a:pPr>
              <a:spcBef>
                <a:spcPct val="20000"/>
              </a:spcBef>
              <a:buFontTx/>
              <a:buChar char="•"/>
            </a:pPr>
            <a:endParaRPr lang="en-US" sz="2700" i="1">
              <a:latin typeface="Arial Unicode MS" pitchFamily="34" charset="-128"/>
            </a:endParaRPr>
          </a:p>
        </p:txBody>
      </p:sp>
    </p:spTree>
    <p:extLst>
      <p:ext uri="{BB962C8B-B14F-4D97-AF65-F5344CB8AC3E}">
        <p14:creationId xmlns:p14="http://schemas.microsoft.com/office/powerpoint/2010/main" val="4138109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050"/>
            <a:ext cx="9144000" cy="5162550"/>
          </a:xfrm>
          <a:prstGeom prst="rect">
            <a:avLst/>
          </a:prstGeom>
        </p:spPr>
      </p:pic>
      <p:sp>
        <p:nvSpPr>
          <p:cNvPr id="5" name="Rectangle 4"/>
          <p:cNvSpPr/>
          <p:nvPr/>
        </p:nvSpPr>
        <p:spPr>
          <a:xfrm>
            <a:off x="304800" y="647640"/>
            <a:ext cx="8068234" cy="400110"/>
          </a:xfrm>
          <a:prstGeom prst="rect">
            <a:avLst/>
          </a:prstGeom>
        </p:spPr>
        <p:txBody>
          <a:bodyPr wrap="none">
            <a:spAutoFit/>
          </a:bodyPr>
          <a:lstStyle/>
          <a:p>
            <a:pPr algn="ctr"/>
            <a:r>
              <a:rPr lang="en-US" sz="2000" smtClean="0">
                <a:solidFill>
                  <a:schemeClr val="bg1"/>
                </a:solidFill>
                <a:latin typeface="Arial" charset="0"/>
              </a:rPr>
              <a:t>a. Chất độc màu da cam gây ra những hậu quả gì đối với con người ?</a:t>
            </a:r>
            <a:endParaRPr lang="en-US" sz="2000">
              <a:solidFill>
                <a:schemeClr val="bg1"/>
              </a:solidFill>
            </a:endParaRPr>
          </a:p>
        </p:txBody>
      </p:sp>
      <p:sp>
        <p:nvSpPr>
          <p:cNvPr id="6" name="Rectangle 5"/>
          <p:cNvSpPr/>
          <p:nvPr/>
        </p:nvSpPr>
        <p:spPr>
          <a:xfrm>
            <a:off x="304800" y="1028640"/>
            <a:ext cx="7620000" cy="707886"/>
          </a:xfrm>
          <a:prstGeom prst="rect">
            <a:avLst/>
          </a:prstGeom>
        </p:spPr>
        <p:txBody>
          <a:bodyPr wrap="square">
            <a:spAutoFit/>
          </a:bodyPr>
          <a:lstStyle/>
          <a:p>
            <a:pPr algn="just">
              <a:buClr>
                <a:srgbClr val="00FF00"/>
              </a:buClr>
            </a:pPr>
            <a:r>
              <a:rPr lang="en-US" sz="2000" smtClean="0">
                <a:solidFill>
                  <a:srgbClr val="FFFFFF"/>
                </a:solidFill>
                <a:latin typeface="Arial" charset="0"/>
              </a:rPr>
              <a:t>b. Chúng ta có thể làm gì để giảm bớt nỗi đau cho những nạn nhân chất độc màu da cam?</a:t>
            </a:r>
            <a:endParaRPr lang="en-US" sz="2000">
              <a:solidFill>
                <a:srgbClr val="FFFFFF"/>
              </a:solidFill>
              <a:latin typeface="Arial" charset="0"/>
            </a:endParaRPr>
          </a:p>
        </p:txBody>
      </p:sp>
      <p:sp>
        <p:nvSpPr>
          <p:cNvPr id="7" name="Rectangle 6"/>
          <p:cNvSpPr/>
          <p:nvPr/>
        </p:nvSpPr>
        <p:spPr>
          <a:xfrm>
            <a:off x="381000" y="285750"/>
            <a:ext cx="3692036" cy="400110"/>
          </a:xfrm>
          <a:prstGeom prst="rect">
            <a:avLst/>
          </a:prstGeom>
        </p:spPr>
        <p:txBody>
          <a:bodyPr wrap="none">
            <a:spAutoFit/>
          </a:bodyPr>
          <a:lstStyle/>
          <a:p>
            <a:pPr algn="ctr"/>
            <a:r>
              <a:rPr lang="en-US" sz="2000" smtClean="0">
                <a:solidFill>
                  <a:srgbClr val="FFFF00"/>
                </a:solidFill>
                <a:latin typeface="Times New Roman" pitchFamily="18" charset="0"/>
                <a:cs typeface="Times New Roman" pitchFamily="18" charset="0"/>
              </a:rPr>
              <a:t>Đọc bài văn sau và trả lời câu hỏi:</a:t>
            </a:r>
            <a:endParaRPr lang="en-US" sz="2000">
              <a:latin typeface="Times New Roman" pitchFamily="18" charset="0"/>
              <a:cs typeface="Times New Roman" pitchFamily="18" charset="0"/>
            </a:endParaRPr>
          </a:p>
        </p:txBody>
      </p:sp>
      <p:sp>
        <p:nvSpPr>
          <p:cNvPr id="9" name="Rectangle 8"/>
          <p:cNvSpPr/>
          <p:nvPr/>
        </p:nvSpPr>
        <p:spPr>
          <a:xfrm>
            <a:off x="2116625" y="1733550"/>
            <a:ext cx="4512775" cy="461665"/>
          </a:xfrm>
          <a:prstGeom prst="rect">
            <a:avLst/>
          </a:prstGeom>
        </p:spPr>
        <p:txBody>
          <a:bodyPr wrap="none">
            <a:spAutoFit/>
          </a:bodyPr>
          <a:lstStyle/>
          <a:p>
            <a:pPr algn="ctr"/>
            <a:r>
              <a:rPr lang="en-US" sz="2400" smtClean="0">
                <a:solidFill>
                  <a:schemeClr val="accent2"/>
                </a:solidFill>
                <a:latin typeface="Times New Roman" pitchFamily="18" charset="0"/>
                <a:cs typeface="Times New Roman" pitchFamily="18" charset="0"/>
              </a:rPr>
              <a:t>Thần chết mang tên 7 sắc cầu vồng</a:t>
            </a:r>
            <a:endParaRPr lang="en-US" sz="2400">
              <a:solidFill>
                <a:schemeClr val="accent2"/>
              </a:solidFill>
              <a:latin typeface="Times New Roman" pitchFamily="18" charset="0"/>
              <a:cs typeface="Times New Roman" pitchFamily="18" charset="0"/>
            </a:endParaRPr>
          </a:p>
        </p:txBody>
      </p:sp>
    </p:spTree>
    <p:extLst>
      <p:ext uri="{BB962C8B-B14F-4D97-AF65-F5344CB8AC3E}">
        <p14:creationId xmlns:p14="http://schemas.microsoft.com/office/powerpoint/2010/main" val="15721128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050"/>
            <a:ext cx="9144000" cy="5162550"/>
          </a:xfrm>
          <a:prstGeom prst="rect">
            <a:avLst/>
          </a:prstGeom>
        </p:spPr>
      </p:pic>
      <p:sp>
        <p:nvSpPr>
          <p:cNvPr id="5" name="Rectangle 6"/>
          <p:cNvSpPr>
            <a:spLocks noChangeArrowheads="1"/>
          </p:cNvSpPr>
          <p:nvPr/>
        </p:nvSpPr>
        <p:spPr bwMode="auto">
          <a:xfrm>
            <a:off x="609600" y="666750"/>
            <a:ext cx="792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pPr>
            <a:r>
              <a:rPr lang="en-US" sz="2000" b="1">
                <a:solidFill>
                  <a:srgbClr val="FFC000"/>
                </a:solidFill>
                <a:latin typeface="Times New Roman" pitchFamily="18" charset="0"/>
                <a:cs typeface="Times New Roman" pitchFamily="18" charset="0"/>
              </a:rPr>
              <a:t>Thần Chết mang tên 7 sắc cầu vồng</a:t>
            </a:r>
            <a:endParaRPr lang="en-US" sz="2000">
              <a:solidFill>
                <a:srgbClr val="FFC000"/>
              </a:solidFill>
              <a:latin typeface="Times New Roman" pitchFamily="18" charset="0"/>
              <a:cs typeface="Times New Roman" pitchFamily="18" charset="0"/>
            </a:endParaRPr>
          </a:p>
          <a:p>
            <a:pPr algn="just">
              <a:spcBef>
                <a:spcPct val="20000"/>
              </a:spcBef>
            </a:pPr>
            <a:r>
              <a:rPr lang="en-US" sz="2400" b="1">
                <a:solidFill>
                  <a:srgbClr val="000099"/>
                </a:solidFill>
                <a:latin typeface="Times New Roman" pitchFamily="18" charset="0"/>
              </a:rPr>
              <a:t>         </a:t>
            </a:r>
            <a:r>
              <a:rPr lang="en-US" sz="1600">
                <a:solidFill>
                  <a:schemeClr val="bg1"/>
                </a:solidFill>
                <a:latin typeface="Times New Roman" pitchFamily="18" charset="0"/>
                <a:cs typeface="Times New Roman" pitchFamily="18" charset="0"/>
              </a:rPr>
              <a:t>Trong chiến tranh xâm lược Việt Nam, để diệt sạch cỏ cây trên đường chuyển quân của bộ đội ta, máy bay Mĩ đã rải hơn 72 triệu lít thuốc diệt cỏ, trong đó có 42 triệu lít chất độc màu da cam xuống hơn 20% diện tích miền Nam nước ta. Thuốc diệt cỏ mang toàn tên những màu sắc đẹp của vồng cầu: xanh, hồng, tía, da cam</a:t>
            </a:r>
            <a:r>
              <a:rPr lang="en-US" sz="1600" smtClean="0">
                <a:solidFill>
                  <a:schemeClr val="bg1"/>
                </a:solidFill>
                <a:latin typeface="Times New Roman" pitchFamily="18" charset="0"/>
                <a:cs typeface="Times New Roman" pitchFamily="18" charset="0"/>
              </a:rPr>
              <a:t>,…</a:t>
            </a:r>
          </a:p>
          <a:p>
            <a:pPr algn="just">
              <a:spcBef>
                <a:spcPct val="20000"/>
              </a:spcBef>
            </a:pPr>
            <a:r>
              <a:rPr lang="en-US">
                <a:solidFill>
                  <a:schemeClr val="bg1"/>
                </a:solidFill>
                <a:latin typeface="Times New Roman" pitchFamily="18" charset="0"/>
                <a:cs typeface="Times New Roman" pitchFamily="18" charset="0"/>
              </a:rPr>
              <a:t>	</a:t>
            </a:r>
            <a:r>
              <a:rPr lang="en-US" sz="1600" smtClean="0">
                <a:solidFill>
                  <a:schemeClr val="bg1"/>
                </a:solidFill>
                <a:latin typeface="Times New Roman" pitchFamily="18" charset="0"/>
                <a:cs typeface="Times New Roman" pitchFamily="18" charset="0"/>
              </a:rPr>
              <a:t>Bom </a:t>
            </a:r>
            <a:r>
              <a:rPr lang="en-US" sz="1600">
                <a:solidFill>
                  <a:schemeClr val="bg1"/>
                </a:solidFill>
                <a:latin typeface="Times New Roman" pitchFamily="18" charset="0"/>
                <a:cs typeface="Times New Roman" pitchFamily="18" charset="0"/>
              </a:rPr>
              <a:t>đạn và thuốc diệt cỏ đã phá hủy hơn 2 triệu héc ta rừng, làm xói mòn và khô cằn đất, diệt chủng nhiều loài muôn thú, gây thảm họa môi trường vô cùng khốc liệt</a:t>
            </a:r>
            <a:r>
              <a:rPr lang="en-US" sz="1600" smtClean="0">
                <a:solidFill>
                  <a:schemeClr val="bg1"/>
                </a:solidFill>
                <a:latin typeface="Times New Roman" pitchFamily="18" charset="0"/>
                <a:cs typeface="Times New Roman" pitchFamily="18" charset="0"/>
              </a:rPr>
              <a:t>.</a:t>
            </a:r>
          </a:p>
          <a:p>
            <a:pPr algn="just">
              <a:spcBef>
                <a:spcPct val="20000"/>
              </a:spcBef>
            </a:pPr>
            <a:r>
              <a:rPr lang="en-US" sz="1600" smtClean="0">
                <a:solidFill>
                  <a:schemeClr val="bg1"/>
                </a:solidFill>
                <a:latin typeface="Times New Roman" pitchFamily="18" charset="0"/>
                <a:cs typeface="Times New Roman" pitchFamily="18" charset="0"/>
              </a:rPr>
              <a:t>	Nhưng hậu quả nặng nề nhất mà chất độc màu da cam gây ra là hậu quả đối với con người. Sau 30 năm, chất độc này vẫn còn trong đất, trong thức ăn và trong chính cơ thể con người, gây ra những bệnh nguy hiểm cho người nhiễm độc và con cái họ, như ung thư, nứt cột sống, thần kinh, tiểu đường, sinh quái thai, dị tật bẩm sinh,…Ước tính cả nước có khoảng 70.000 người lớn và từ 200.000 đến 300.000 trẻ em là nạn nhân của chất độc màu da cam. Đó là chưa kể nhiều em bé mất từ trong bụng mẹ hoặc mất ngay lúc mới sinh, chưa kịp sống trọn một giờ bên cha mẹ, anh em mình.</a:t>
            </a:r>
            <a:endParaRPr lang="en-US" sz="1600" i="1">
              <a:solidFill>
                <a:schemeClr val="bg1"/>
              </a:solidFill>
              <a:latin typeface="Times New Roman" pitchFamily="18" charset="0"/>
              <a:cs typeface="Times New Roman" pitchFamily="18" charset="0"/>
            </a:endParaRPr>
          </a:p>
          <a:p>
            <a:pPr algn="just">
              <a:spcBef>
                <a:spcPct val="20000"/>
              </a:spcBef>
            </a:pPr>
            <a:r>
              <a:rPr lang="en-US" sz="1600" i="1" smtClean="0">
                <a:solidFill>
                  <a:schemeClr val="bg1"/>
                </a:solidFill>
                <a:latin typeface="Times New Roman" pitchFamily="18" charset="0"/>
                <a:cs typeface="Times New Roman" pitchFamily="18" charset="0"/>
              </a:rPr>
              <a:t>                                                                                                     Theo tạp chí TIA SÁNG</a:t>
            </a:r>
            <a:endParaRPr lang="en-US" sz="1600" i="1">
              <a:solidFill>
                <a:schemeClr val="bg1"/>
              </a:solidFill>
              <a:latin typeface="Times New Roman" pitchFamily="18" charset="0"/>
              <a:cs typeface="Times New Roman" pitchFamily="18" charset="0"/>
            </a:endParaRPr>
          </a:p>
          <a:p>
            <a:pPr>
              <a:spcBef>
                <a:spcPct val="20000"/>
              </a:spcBef>
              <a:buFontTx/>
              <a:buChar char="•"/>
            </a:pPr>
            <a:endParaRPr lang="en-US" sz="2700" i="1">
              <a:latin typeface="Arial Unicode MS" pitchFamily="34" charset="-128"/>
            </a:endParaRPr>
          </a:p>
        </p:txBody>
      </p:sp>
      <p:sp>
        <p:nvSpPr>
          <p:cNvPr id="6" name="Rectangle 5"/>
          <p:cNvSpPr/>
          <p:nvPr/>
        </p:nvSpPr>
        <p:spPr>
          <a:xfrm>
            <a:off x="381000" y="285750"/>
            <a:ext cx="3692036" cy="400110"/>
          </a:xfrm>
          <a:prstGeom prst="rect">
            <a:avLst/>
          </a:prstGeom>
        </p:spPr>
        <p:txBody>
          <a:bodyPr wrap="none">
            <a:spAutoFit/>
          </a:bodyPr>
          <a:lstStyle/>
          <a:p>
            <a:pPr algn="ctr"/>
            <a:r>
              <a:rPr lang="en-US" sz="2000" smtClean="0">
                <a:solidFill>
                  <a:srgbClr val="FFFF00"/>
                </a:solidFill>
                <a:latin typeface="Times New Roman" pitchFamily="18" charset="0"/>
                <a:cs typeface="Times New Roman" pitchFamily="18" charset="0"/>
              </a:rPr>
              <a:t>Đọc bài văn sau và trả lời câu hỏi:</a:t>
            </a:r>
            <a:endParaRPr lang="en-US" sz="2000">
              <a:latin typeface="Times New Roman" pitchFamily="18" charset="0"/>
              <a:cs typeface="Times New Roman" pitchFamily="18" charset="0"/>
            </a:endParaRPr>
          </a:p>
        </p:txBody>
      </p:sp>
    </p:spTree>
    <p:extLst>
      <p:ext uri="{BB962C8B-B14F-4D97-AF65-F5344CB8AC3E}">
        <p14:creationId xmlns:p14="http://schemas.microsoft.com/office/powerpoint/2010/main" val="4270285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902"/>
            <a:ext cx="9144000" cy="5162550"/>
          </a:xfrm>
          <a:prstGeom prst="rect">
            <a:avLst/>
          </a:prstGeom>
        </p:spPr>
      </p:pic>
      <p:sp>
        <p:nvSpPr>
          <p:cNvPr id="6" name="Rectangle 3"/>
          <p:cNvSpPr txBox="1">
            <a:spLocks noChangeArrowheads="1"/>
          </p:cNvSpPr>
          <p:nvPr/>
        </p:nvSpPr>
        <p:spPr>
          <a:xfrm>
            <a:off x="381000" y="742950"/>
            <a:ext cx="8258175" cy="9906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sz="2000" smtClean="0">
                <a:solidFill>
                  <a:schemeClr val="bg1"/>
                </a:solidFill>
                <a:latin typeface="Times New Roman" pitchFamily="18" charset="0"/>
                <a:cs typeface="Times New Roman" pitchFamily="18" charset="0"/>
              </a:rPr>
              <a:t>+ Những chất độc rải xuống miền Nam là gì?</a:t>
            </a:r>
            <a:endParaRPr lang="en-US" sz="2000">
              <a:solidFill>
                <a:schemeClr val="bg1"/>
              </a:solidFill>
              <a:latin typeface="Times New Roman" pitchFamily="18" charset="0"/>
              <a:cs typeface="Times New Roman" pitchFamily="18" charset="0"/>
            </a:endParaRPr>
          </a:p>
          <a:p>
            <a:pPr>
              <a:buClr>
                <a:srgbClr val="00FF00"/>
              </a:buClr>
              <a:buFont typeface="Wingdings" pitchFamily="2" charset="2"/>
              <a:buChar char="Ø"/>
            </a:pPr>
            <a:r>
              <a:rPr lang="en-US" sz="2000" smtClean="0">
                <a:solidFill>
                  <a:srgbClr val="FFFF00"/>
                </a:solidFill>
                <a:latin typeface="Times New Roman" pitchFamily="18" charset="0"/>
                <a:cs typeface="Times New Roman" pitchFamily="18" charset="0"/>
              </a:rPr>
              <a:t>Mĩ </a:t>
            </a:r>
            <a:r>
              <a:rPr lang="en-US" sz="2000">
                <a:solidFill>
                  <a:srgbClr val="FFFF00"/>
                </a:solidFill>
                <a:latin typeface="Times New Roman" pitchFamily="18" charset="0"/>
                <a:cs typeface="Times New Roman" pitchFamily="18" charset="0"/>
              </a:rPr>
              <a:t>đã rải hơn 72 triệu lít thuốc diệt cỏ, trong đó có 42 triệu lít chất độc màu da cam xuống hơn 20% diện tích miền Nam nước ta. </a:t>
            </a:r>
            <a:endParaRPr lang="en-US" sz="2000" smtClean="0">
              <a:solidFill>
                <a:srgbClr val="FFFF00"/>
              </a:solidFill>
              <a:latin typeface="Times New Roman" pitchFamily="18" charset="0"/>
              <a:cs typeface="Times New Roman" pitchFamily="18" charset="0"/>
            </a:endParaRPr>
          </a:p>
        </p:txBody>
      </p:sp>
      <p:sp>
        <p:nvSpPr>
          <p:cNvPr id="7" name="Rectangle 6"/>
          <p:cNvSpPr/>
          <p:nvPr/>
        </p:nvSpPr>
        <p:spPr>
          <a:xfrm>
            <a:off x="381000" y="361950"/>
            <a:ext cx="7261924" cy="400110"/>
          </a:xfrm>
          <a:prstGeom prst="rect">
            <a:avLst/>
          </a:prstGeom>
        </p:spPr>
        <p:txBody>
          <a:bodyPr wrap="none">
            <a:spAutoFit/>
          </a:bodyPr>
          <a:lstStyle/>
          <a:p>
            <a:pPr algn="ctr"/>
            <a:r>
              <a:rPr lang="en-US" sz="2000" smtClean="0">
                <a:solidFill>
                  <a:schemeClr val="bg1"/>
                </a:solidFill>
                <a:latin typeface="Times New Roman" pitchFamily="18" charset="0"/>
                <a:cs typeface="Times New Roman" pitchFamily="18" charset="0"/>
              </a:rPr>
              <a:t>a. Chất độc màu da cam gây ra những hậu quả gì đối với con người ?</a:t>
            </a:r>
            <a:endParaRPr lang="en-US" sz="2000">
              <a:solidFill>
                <a:schemeClr val="bg1"/>
              </a:solidFill>
              <a:latin typeface="Times New Roman" pitchFamily="18" charset="0"/>
              <a:cs typeface="Times New Roman" pitchFamily="18" charset="0"/>
            </a:endParaRPr>
          </a:p>
        </p:txBody>
      </p:sp>
      <p:sp>
        <p:nvSpPr>
          <p:cNvPr id="9" name="Rectangle 3"/>
          <p:cNvSpPr txBox="1">
            <a:spLocks noChangeArrowheads="1"/>
          </p:cNvSpPr>
          <p:nvPr/>
        </p:nvSpPr>
        <p:spPr>
          <a:xfrm>
            <a:off x="381000" y="1733550"/>
            <a:ext cx="8258175" cy="9906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sz="2000" smtClean="0">
                <a:solidFill>
                  <a:schemeClr val="bg1"/>
                </a:solidFill>
                <a:latin typeface="Times New Roman" pitchFamily="18" charset="0"/>
                <a:cs typeface="Times New Roman" pitchFamily="18" charset="0"/>
              </a:rPr>
              <a:t>+ </a:t>
            </a:r>
            <a:r>
              <a:rPr lang="en-US" sz="2000">
                <a:solidFill>
                  <a:schemeClr val="bg1"/>
                </a:solidFill>
                <a:latin typeface="Times New Roman" pitchFamily="18" charset="0"/>
                <a:cs typeface="Times New Roman" pitchFamily="18" charset="0"/>
              </a:rPr>
              <a:t>Bom đạn và thuốc diệt cỏ đã tàn phá môi trường như thế nào ?</a:t>
            </a:r>
          </a:p>
          <a:p>
            <a:pPr algn="just">
              <a:buClr>
                <a:srgbClr val="00FF00"/>
              </a:buClr>
              <a:buFont typeface="Wingdings" pitchFamily="2" charset="2"/>
              <a:buChar char="Ø"/>
            </a:pPr>
            <a:r>
              <a:rPr lang="en-US" sz="2000" smtClean="0">
                <a:solidFill>
                  <a:srgbClr val="FFFF00"/>
                </a:solidFill>
                <a:latin typeface="Times New Roman" pitchFamily="18" charset="0"/>
                <a:cs typeface="Times New Roman" pitchFamily="18" charset="0"/>
              </a:rPr>
              <a:t>Phá </a:t>
            </a:r>
            <a:r>
              <a:rPr lang="en-US" sz="2000">
                <a:solidFill>
                  <a:srgbClr val="FFFF00"/>
                </a:solidFill>
                <a:latin typeface="Times New Roman" pitchFamily="18" charset="0"/>
                <a:cs typeface="Times New Roman" pitchFamily="18" charset="0"/>
              </a:rPr>
              <a:t>hủy hơn 2 triệu héc ta rừng, làm xói mòn và khô cằn đất, diệt chủng nhiều loài muôn thú, gây thảm họa môi trường vô cùng khốc liệt.</a:t>
            </a:r>
          </a:p>
          <a:p>
            <a:pPr>
              <a:buClr>
                <a:srgbClr val="00FF00"/>
              </a:buClr>
              <a:buFont typeface="Wingdings" pitchFamily="2" charset="2"/>
              <a:buChar char="Ø"/>
            </a:pPr>
            <a:endParaRPr lang="en-US" sz="2000" smtClean="0">
              <a:solidFill>
                <a:srgbClr val="FFFFFF"/>
              </a:solidFill>
              <a:latin typeface="Times New Roman" pitchFamily="18" charset="0"/>
              <a:cs typeface="Times New Roman" pitchFamily="18" charset="0"/>
            </a:endParaRPr>
          </a:p>
        </p:txBody>
      </p:sp>
      <p:sp>
        <p:nvSpPr>
          <p:cNvPr id="10" name="Rectangle 3"/>
          <p:cNvSpPr txBox="1">
            <a:spLocks noChangeArrowheads="1"/>
          </p:cNvSpPr>
          <p:nvPr/>
        </p:nvSpPr>
        <p:spPr>
          <a:xfrm>
            <a:off x="381000" y="2647950"/>
            <a:ext cx="8258175" cy="9906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00FF00"/>
              </a:buClr>
              <a:buNone/>
            </a:pPr>
            <a:r>
              <a:rPr lang="en-US" sz="2000" smtClean="0">
                <a:solidFill>
                  <a:srgbClr val="FFFFFF"/>
                </a:solidFill>
                <a:latin typeface="Times New Roman" pitchFamily="18" charset="0"/>
                <a:cs typeface="Times New Roman" pitchFamily="18" charset="0"/>
              </a:rPr>
              <a:t>+ Hậu quả mà chất độc màu da cam gây ra cho con người là gì ?</a:t>
            </a:r>
          </a:p>
          <a:p>
            <a:pPr>
              <a:buClr>
                <a:srgbClr val="00FF00"/>
              </a:buClr>
              <a:buFont typeface="Wingdings" pitchFamily="2" charset="2"/>
              <a:buChar char="Ø"/>
            </a:pPr>
            <a:r>
              <a:rPr lang="en-US" sz="2000" smtClean="0">
                <a:solidFill>
                  <a:srgbClr val="FFFF00"/>
                </a:solidFill>
                <a:latin typeface="Times New Roman" pitchFamily="18" charset="0"/>
                <a:cs typeface="Times New Roman" pitchFamily="18" charset="0"/>
              </a:rPr>
              <a:t>Gây ra những bệnh nguy hiểm cho người nhiễm độc và con cái họ, như ung thư, nứt cột sống, thần kinh, tiểu đường, sinh quái thai, dị tật bẩm sinh,...</a:t>
            </a:r>
          </a:p>
        </p:txBody>
      </p:sp>
      <p:sp>
        <p:nvSpPr>
          <p:cNvPr id="11" name="Rectangle 3"/>
          <p:cNvSpPr txBox="1">
            <a:spLocks noChangeArrowheads="1"/>
          </p:cNvSpPr>
          <p:nvPr/>
        </p:nvSpPr>
        <p:spPr>
          <a:xfrm>
            <a:off x="381000" y="3562350"/>
            <a:ext cx="8382000" cy="1371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00FF00"/>
              </a:buClr>
              <a:buNone/>
            </a:pPr>
            <a:r>
              <a:rPr lang="en-US" sz="2000" smtClean="0">
                <a:solidFill>
                  <a:srgbClr val="FFFFFF"/>
                </a:solidFill>
                <a:latin typeface="Times New Roman" pitchFamily="18" charset="0"/>
                <a:cs typeface="Times New Roman" pitchFamily="18" charset="0"/>
              </a:rPr>
              <a:t>b. Chúng ta có thể làm gì để giảm bớt nỗi đau cho những nạn nhân chất độc màu da cam ?</a:t>
            </a:r>
          </a:p>
          <a:p>
            <a:pPr>
              <a:buClr>
                <a:srgbClr val="00FF00"/>
              </a:buClr>
              <a:buFont typeface="Wingdings" pitchFamily="2" charset="2"/>
              <a:buChar char="Ø"/>
            </a:pPr>
            <a:r>
              <a:rPr lang="en-US" sz="2000" smtClean="0">
                <a:solidFill>
                  <a:srgbClr val="FFFF00"/>
                </a:solidFill>
                <a:latin typeface="Times New Roman" pitchFamily="18" charset="0"/>
                <a:cs typeface="Times New Roman" pitchFamily="18" charset="0"/>
              </a:rPr>
              <a:t>Chúng ta cần động viên, thăm hỏi, giúp đỡ về vật chất, tinh thần để xoa dịu nỗi đau mất mát,...</a:t>
            </a:r>
          </a:p>
        </p:txBody>
      </p:sp>
    </p:spTree>
    <p:extLst>
      <p:ext uri="{BB962C8B-B14F-4D97-AF65-F5344CB8AC3E}">
        <p14:creationId xmlns:p14="http://schemas.microsoft.com/office/powerpoint/2010/main" val="2674967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wipe(left)">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wipe(left)">
                                      <p:cBhvr>
                                        <p:cTn id="17" dur="500"/>
                                        <p:tgtEl>
                                          <p:spTgt spid="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wipe(left)">
                                      <p:cBhvr>
                                        <p:cTn id="22" dur="5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9">
                                            <p:txEl>
                                              <p:pRg st="1" end="1"/>
                                            </p:txEl>
                                          </p:spTgt>
                                        </p:tgtEl>
                                        <p:attrNameLst>
                                          <p:attrName>style.visibility</p:attrName>
                                        </p:attrNameLst>
                                      </p:cBhvr>
                                      <p:to>
                                        <p:strVal val="visible"/>
                                      </p:to>
                                    </p:set>
                                    <p:animEffect transition="in" filter="wipe(left)">
                                      <p:cBhvr>
                                        <p:cTn id="27" dur="500"/>
                                        <p:tgtEl>
                                          <p:spTgt spid="9">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0">
                                            <p:txEl>
                                              <p:pRg st="1" end="1"/>
                                            </p:txEl>
                                          </p:spTgt>
                                        </p:tgtEl>
                                        <p:attrNameLst>
                                          <p:attrName>style.visibility</p:attrName>
                                        </p:attrNameLst>
                                      </p:cBhvr>
                                      <p:to>
                                        <p:strVal val="visible"/>
                                      </p:to>
                                    </p:set>
                                    <p:animEffect transition="in" filter="wipe(left)">
                                      <p:cBhvr>
                                        <p:cTn id="32" dur="500"/>
                                        <p:tgtEl>
                                          <p:spTgt spid="10">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animEffect transition="in" filter="wipe(left)">
                                      <p:cBhvr>
                                        <p:cTn id="37" dur="500"/>
                                        <p:tgtEl>
                                          <p:spTgt spid="1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1">
                                            <p:txEl>
                                              <p:pRg st="1" end="1"/>
                                            </p:txEl>
                                          </p:spTgt>
                                        </p:tgtEl>
                                        <p:attrNameLst>
                                          <p:attrName>style.visibility</p:attrName>
                                        </p:attrNameLst>
                                      </p:cBhvr>
                                      <p:to>
                                        <p:strVal val="visible"/>
                                      </p:to>
                                    </p:set>
                                    <p:animEffect transition="in" filter="wipe(left)">
                                      <p:cBhvr>
                                        <p:cTn id="42"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6" name="Picture 4" descr="ANd9GcQlkc7BXfZTf2noDu7a1fM3X_vn0FJWZ8M4wZ6Qm6xIlAsoGnEy2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71450"/>
            <a:ext cx="8839200" cy="433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ext Box 5"/>
          <p:cNvSpPr txBox="1">
            <a:spLocks noChangeArrowheads="1"/>
          </p:cNvSpPr>
          <p:nvPr/>
        </p:nvSpPr>
        <p:spPr bwMode="auto">
          <a:xfrm>
            <a:off x="0" y="4629150"/>
            <a:ext cx="91376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pPr algn="ctr" eaLnBrk="1" hangingPunct="1">
              <a:spcBef>
                <a:spcPct val="50000"/>
              </a:spcBef>
            </a:pPr>
            <a:r>
              <a:rPr lang="en-US" altLang="vi-VN" sz="2800" b="1">
                <a:solidFill>
                  <a:srgbClr val="0000FF"/>
                </a:solidFill>
                <a:latin typeface="Times New Roman" pitchFamily="18" charset="0"/>
                <a:cs typeface="Times New Roman" pitchFamily="18" charset="0"/>
              </a:rPr>
              <a:t>Mỹ rải chất độc màu da cam trên chiến trường Miền Nam</a:t>
            </a:r>
          </a:p>
        </p:txBody>
      </p:sp>
      <p:pic>
        <p:nvPicPr>
          <p:cNvPr id="28678" name="Picture 6" descr="images15760_da-cam-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438" y="171450"/>
            <a:ext cx="8793162"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9" name="Picture 7" descr="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538" y="171450"/>
            <a:ext cx="8755062"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0" name="Picture 8" descr="rải chất dộc da ca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538" y="171450"/>
            <a:ext cx="8755062" cy="3987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1" name="Picture 9" descr="4374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 y="171450"/>
            <a:ext cx="89154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2" name="Picture 10" descr="images527722_Trang_7__May_bay_"/>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8439" y="171450"/>
            <a:ext cx="8747125" cy="4093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3" name="Picture 11" descr="ANd9GcSX_zfVQsOW5HQ72qO5lgjNzRDoAUPWExRSiQ7eNjSOHtk1q_Bm"/>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126" y="171450"/>
            <a:ext cx="8626475" cy="405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36926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diamond(in)">
                                      <p:cBhvr>
                                        <p:cTn id="7" dur="2000"/>
                                        <p:tgtEl>
                                          <p:spTgt spid="28676"/>
                                        </p:tgtEl>
                                      </p:cBhvr>
                                    </p:animEffect>
                                  </p:childTnLst>
                                </p:cTn>
                              </p:par>
                            </p:childTnLst>
                          </p:cTn>
                        </p:par>
                        <p:par>
                          <p:cTn id="8" fill="hold" nodeType="afterGroup">
                            <p:stCondLst>
                              <p:cond delay="2000"/>
                            </p:stCondLst>
                            <p:childTnLst>
                              <p:par>
                                <p:cTn id="9" presetID="24" presetClass="entr" presetSubtype="0" fill="hold" nodeType="afterEffect">
                                  <p:stCondLst>
                                    <p:cond delay="0"/>
                                  </p:stCondLst>
                                  <p:childTnLst>
                                    <p:set>
                                      <p:cBhvr>
                                        <p:cTn id="10" dur="1" fill="hold">
                                          <p:stCondLst>
                                            <p:cond delay="0"/>
                                          </p:stCondLst>
                                        </p:cTn>
                                        <p:tgtEl>
                                          <p:spTgt spid="28678"/>
                                        </p:tgtEl>
                                        <p:attrNameLst>
                                          <p:attrName>style.visibility</p:attrName>
                                        </p:attrNameLst>
                                      </p:cBhvr>
                                      <p:to>
                                        <p:strVal val="visible"/>
                                      </p:to>
                                    </p:set>
                                    <p:anim to="" calcmode="lin" valueType="num">
                                      <p:cBhvr>
                                        <p:cTn id="11" dur="1" fill="hold"/>
                                        <p:tgtEl>
                                          <p:spTgt spid="28678"/>
                                        </p:tgtEl>
                                        <p:attrNameLst>
                                          <p:attrName/>
                                        </p:attrNameLst>
                                      </p:cBhvr>
                                    </p:anim>
                                  </p:childTnLst>
                                </p:cTn>
                              </p:par>
                            </p:childTnLst>
                          </p:cTn>
                        </p:par>
                        <p:par>
                          <p:cTn id="12" fill="hold" nodeType="afterGroup">
                            <p:stCondLst>
                              <p:cond delay="2000"/>
                            </p:stCondLst>
                            <p:childTnLst>
                              <p:par>
                                <p:cTn id="13" presetID="5" presetClass="entr" presetSubtype="10" fill="hold" nodeType="afterEffect">
                                  <p:stCondLst>
                                    <p:cond delay="0"/>
                                  </p:stCondLst>
                                  <p:childTnLst>
                                    <p:set>
                                      <p:cBhvr>
                                        <p:cTn id="14" dur="1" fill="hold">
                                          <p:stCondLst>
                                            <p:cond delay="0"/>
                                          </p:stCondLst>
                                        </p:cTn>
                                        <p:tgtEl>
                                          <p:spTgt spid="28679"/>
                                        </p:tgtEl>
                                        <p:attrNameLst>
                                          <p:attrName>style.visibility</p:attrName>
                                        </p:attrNameLst>
                                      </p:cBhvr>
                                      <p:to>
                                        <p:strVal val="visible"/>
                                      </p:to>
                                    </p:set>
                                    <p:animEffect transition="in" filter="checkerboard(across)">
                                      <p:cBhvr>
                                        <p:cTn id="15" dur="5000"/>
                                        <p:tgtEl>
                                          <p:spTgt spid="28679"/>
                                        </p:tgtEl>
                                      </p:cBhvr>
                                    </p:animEffect>
                                  </p:childTnLst>
                                </p:cTn>
                              </p:par>
                            </p:childTnLst>
                          </p:cTn>
                        </p:par>
                        <p:par>
                          <p:cTn id="16" fill="hold" nodeType="afterGroup">
                            <p:stCondLst>
                              <p:cond delay="7000"/>
                            </p:stCondLst>
                            <p:childTnLst>
                              <p:par>
                                <p:cTn id="17" presetID="13" presetClass="entr" presetSubtype="16" fill="hold" nodeType="afterEffect">
                                  <p:stCondLst>
                                    <p:cond delay="0"/>
                                  </p:stCondLst>
                                  <p:childTnLst>
                                    <p:set>
                                      <p:cBhvr>
                                        <p:cTn id="18" dur="1" fill="hold">
                                          <p:stCondLst>
                                            <p:cond delay="0"/>
                                          </p:stCondLst>
                                        </p:cTn>
                                        <p:tgtEl>
                                          <p:spTgt spid="28679"/>
                                        </p:tgtEl>
                                        <p:attrNameLst>
                                          <p:attrName>style.visibility</p:attrName>
                                        </p:attrNameLst>
                                      </p:cBhvr>
                                      <p:to>
                                        <p:strVal val="visible"/>
                                      </p:to>
                                    </p:set>
                                    <p:animEffect transition="in" filter="plus(in)">
                                      <p:cBhvr>
                                        <p:cTn id="19" dur="5000"/>
                                        <p:tgtEl>
                                          <p:spTgt spid="28679"/>
                                        </p:tgtEl>
                                      </p:cBhvr>
                                    </p:animEffect>
                                  </p:childTnLst>
                                </p:cTn>
                              </p:par>
                            </p:childTnLst>
                          </p:cTn>
                        </p:par>
                        <p:par>
                          <p:cTn id="20" fill="hold" nodeType="afterGroup">
                            <p:stCondLst>
                              <p:cond delay="12000"/>
                            </p:stCondLst>
                            <p:childTnLst>
                              <p:par>
                                <p:cTn id="21" presetID="8" presetClass="entr" presetSubtype="16" fill="hold" nodeType="afterEffect">
                                  <p:stCondLst>
                                    <p:cond delay="0"/>
                                  </p:stCondLst>
                                  <p:childTnLst>
                                    <p:set>
                                      <p:cBhvr>
                                        <p:cTn id="22" dur="1" fill="hold">
                                          <p:stCondLst>
                                            <p:cond delay="0"/>
                                          </p:stCondLst>
                                        </p:cTn>
                                        <p:tgtEl>
                                          <p:spTgt spid="28681"/>
                                        </p:tgtEl>
                                        <p:attrNameLst>
                                          <p:attrName>style.visibility</p:attrName>
                                        </p:attrNameLst>
                                      </p:cBhvr>
                                      <p:to>
                                        <p:strVal val="visible"/>
                                      </p:to>
                                    </p:set>
                                    <p:animEffect transition="in" filter="diamond(in)">
                                      <p:cBhvr>
                                        <p:cTn id="23" dur="3000"/>
                                        <p:tgtEl>
                                          <p:spTgt spid="28681"/>
                                        </p:tgtEl>
                                      </p:cBhvr>
                                    </p:animEffect>
                                  </p:childTnLst>
                                </p:cTn>
                              </p:par>
                            </p:childTnLst>
                          </p:cTn>
                        </p:par>
                        <p:par>
                          <p:cTn id="24" fill="hold" nodeType="afterGroup">
                            <p:stCondLst>
                              <p:cond delay="15000"/>
                            </p:stCondLst>
                            <p:childTnLst>
                              <p:par>
                                <p:cTn id="25" presetID="13" presetClass="entr" presetSubtype="16" fill="hold" nodeType="afterEffect">
                                  <p:stCondLst>
                                    <p:cond delay="0"/>
                                  </p:stCondLst>
                                  <p:childTnLst>
                                    <p:set>
                                      <p:cBhvr>
                                        <p:cTn id="26" dur="1" fill="hold">
                                          <p:stCondLst>
                                            <p:cond delay="0"/>
                                          </p:stCondLst>
                                        </p:cTn>
                                        <p:tgtEl>
                                          <p:spTgt spid="28682"/>
                                        </p:tgtEl>
                                        <p:attrNameLst>
                                          <p:attrName>style.visibility</p:attrName>
                                        </p:attrNameLst>
                                      </p:cBhvr>
                                      <p:to>
                                        <p:strVal val="visible"/>
                                      </p:to>
                                    </p:set>
                                    <p:animEffect transition="in" filter="plus(in)">
                                      <p:cBhvr>
                                        <p:cTn id="27" dur="5000"/>
                                        <p:tgtEl>
                                          <p:spTgt spid="28682"/>
                                        </p:tgtEl>
                                      </p:cBhvr>
                                    </p:animEffect>
                                  </p:childTnLst>
                                </p:cTn>
                              </p:par>
                            </p:childTnLst>
                          </p:cTn>
                        </p:par>
                        <p:par>
                          <p:cTn id="28" fill="hold" nodeType="afterGroup">
                            <p:stCondLst>
                              <p:cond delay="20000"/>
                            </p:stCondLst>
                            <p:childTnLst>
                              <p:par>
                                <p:cTn id="29" presetID="3" presetClass="entr" presetSubtype="10" fill="hold" nodeType="afterEffect">
                                  <p:stCondLst>
                                    <p:cond delay="0"/>
                                  </p:stCondLst>
                                  <p:childTnLst>
                                    <p:set>
                                      <p:cBhvr>
                                        <p:cTn id="30" dur="1" fill="hold">
                                          <p:stCondLst>
                                            <p:cond delay="0"/>
                                          </p:stCondLst>
                                        </p:cTn>
                                        <p:tgtEl>
                                          <p:spTgt spid="28680"/>
                                        </p:tgtEl>
                                        <p:attrNameLst>
                                          <p:attrName>style.visibility</p:attrName>
                                        </p:attrNameLst>
                                      </p:cBhvr>
                                      <p:to>
                                        <p:strVal val="visible"/>
                                      </p:to>
                                    </p:set>
                                    <p:animEffect transition="in" filter="blinds(horizontal)">
                                      <p:cBhvr>
                                        <p:cTn id="31" dur="5000"/>
                                        <p:tgtEl>
                                          <p:spTgt spid="28680"/>
                                        </p:tgtEl>
                                      </p:cBhvr>
                                    </p:animEffect>
                                  </p:childTnLst>
                                </p:cTn>
                              </p:par>
                            </p:childTnLst>
                          </p:cTn>
                        </p:par>
                        <p:par>
                          <p:cTn id="32" fill="hold" nodeType="afterGroup">
                            <p:stCondLst>
                              <p:cond delay="25000"/>
                            </p:stCondLst>
                            <p:childTnLst>
                              <p:par>
                                <p:cTn id="33" presetID="20" presetClass="entr" presetSubtype="0" fill="hold" nodeType="afterEffect">
                                  <p:stCondLst>
                                    <p:cond delay="0"/>
                                  </p:stCondLst>
                                  <p:childTnLst>
                                    <p:set>
                                      <p:cBhvr>
                                        <p:cTn id="34" dur="1" fill="hold">
                                          <p:stCondLst>
                                            <p:cond delay="0"/>
                                          </p:stCondLst>
                                        </p:cTn>
                                        <p:tgtEl>
                                          <p:spTgt spid="28683"/>
                                        </p:tgtEl>
                                        <p:attrNameLst>
                                          <p:attrName>style.visibility</p:attrName>
                                        </p:attrNameLst>
                                      </p:cBhvr>
                                      <p:to>
                                        <p:strVal val="visible"/>
                                      </p:to>
                                    </p:set>
                                    <p:animEffect transition="in" filter="wedge">
                                      <p:cBhvr>
                                        <p:cTn id="35" dur="5000"/>
                                        <p:tgtEl>
                                          <p:spTgt spid="28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8" name="ncode_imageresizer_container_9" descr="5">
            <a:hlinkClick r:id="rId2"/>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28600" y="171450"/>
            <a:ext cx="4114800" cy="2457450"/>
          </a:xfrm>
          <a:ln>
            <a:solidFill>
              <a:srgbClr val="CC0000"/>
            </a:solidFill>
            <a:miter lim="800000"/>
            <a:headEnd/>
            <a:tailEnd/>
          </a:ln>
        </p:spPr>
      </p:pic>
      <p:pic>
        <p:nvPicPr>
          <p:cNvPr id="3" name="ncode_imageresizer_container_6" descr="2">
            <a:hlinkClick r:id="rId2"/>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54538" y="171450"/>
            <a:ext cx="4343400" cy="2457450"/>
          </a:xfrm>
          <a:prstGeom prst="rect">
            <a:avLst/>
          </a:prstGeom>
          <a:noFill/>
          <a:ln w="9525">
            <a:solidFill>
              <a:srgbClr val="CC0000"/>
            </a:solidFill>
            <a:miter lim="800000"/>
            <a:headEnd/>
            <a:tailEnd/>
          </a:ln>
          <a:extLst>
            <a:ext uri="{909E8E84-426E-40DD-AFC4-6F175D3DCCD1}">
              <a14:hiddenFill xmlns:a14="http://schemas.microsoft.com/office/drawing/2010/main">
                <a:solidFill>
                  <a:srgbClr val="FFFFFF"/>
                </a:solidFill>
              </a14:hiddenFill>
            </a:ext>
          </a:extLst>
        </p:spPr>
      </p:pic>
      <p:pic>
        <p:nvPicPr>
          <p:cNvPr id="4" name="ncode_imageresizer_container_8" descr="4">
            <a:hlinkClick r:id="rId2"/>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5738" y="2740819"/>
            <a:ext cx="4191000" cy="2339579"/>
          </a:xfrm>
          <a:prstGeom prst="rect">
            <a:avLst/>
          </a:prstGeom>
          <a:noFill/>
          <a:ln w="9525">
            <a:solidFill>
              <a:srgbClr val="CC0000"/>
            </a:solidFill>
            <a:miter lim="800000"/>
            <a:headEnd/>
            <a:tailEnd/>
          </a:ln>
          <a:extLst>
            <a:ext uri="{909E8E84-426E-40DD-AFC4-6F175D3DCCD1}">
              <a14:hiddenFill xmlns:a14="http://schemas.microsoft.com/office/drawing/2010/main">
                <a:solidFill>
                  <a:srgbClr val="FFFFFF"/>
                </a:solidFill>
              </a14:hiddenFill>
            </a:ext>
          </a:extLst>
        </p:spPr>
      </p:pic>
      <p:sp>
        <p:nvSpPr>
          <p:cNvPr id="5" name="Rectangle 5"/>
          <p:cNvSpPr>
            <a:spLocks noChangeArrowheads="1"/>
          </p:cNvSpPr>
          <p:nvPr/>
        </p:nvSpPr>
        <p:spPr bwMode="auto">
          <a:xfrm>
            <a:off x="4648200" y="2593331"/>
            <a:ext cx="42672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r>
              <a:rPr lang="en-US" sz="2400" b="1">
                <a:solidFill>
                  <a:srgbClr val="0000CC"/>
                </a:solidFill>
              </a:rPr>
              <a:t>       Thành phần chính của nhóm chất độc này là đioxin. 45 triệu lít được bí mật trải xuống miền Nam, gần biên giới giáp với Campuchia.</a:t>
            </a:r>
          </a:p>
          <a:p>
            <a:pPr algn="just"/>
            <a:endParaRPr lang="en-US" sz="2400" b="1">
              <a:solidFill>
                <a:srgbClr val="0000CC"/>
              </a:solidFill>
            </a:endParaRPr>
          </a:p>
        </p:txBody>
      </p:sp>
      <p:pic>
        <p:nvPicPr>
          <p:cNvPr id="7174" name="Picture 8" descr="POINSET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5400000">
            <a:off x="8287147" y="-121047"/>
            <a:ext cx="735806"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9" descr="POINSET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0800000">
            <a:off x="8208964" y="4444603"/>
            <a:ext cx="935037" cy="698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10" descr="POINSET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0"/>
            <a:ext cx="1042988" cy="778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7" name="Picture 11" descr="POINSET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5400000">
            <a:off x="116483" y="4318595"/>
            <a:ext cx="708422"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18310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after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wheel(4)">
                                      <p:cBhvr>
                                        <p:cTn id="7" dur="1000"/>
                                        <p:tgtEl>
                                          <p:spTgt spid="21508"/>
                                        </p:tgtEl>
                                      </p:cBhvr>
                                    </p:animEffect>
                                  </p:childTnLst>
                                </p:cTn>
                              </p:par>
                            </p:childTnLst>
                          </p:cTn>
                        </p:par>
                        <p:par>
                          <p:cTn id="8" fill="hold" nodeType="afterGroup">
                            <p:stCondLst>
                              <p:cond delay="1000"/>
                            </p:stCondLst>
                            <p:childTnLst>
                              <p:par>
                                <p:cTn id="9" presetID="21"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heel(4)">
                                      <p:cBhvr>
                                        <p:cTn id="11" dur="1000"/>
                                        <p:tgtEl>
                                          <p:spTgt spid="3"/>
                                        </p:tgtEl>
                                      </p:cBhvr>
                                    </p:animEffect>
                                  </p:childTnLst>
                                </p:cTn>
                              </p:par>
                            </p:childTnLst>
                          </p:cTn>
                        </p:par>
                        <p:par>
                          <p:cTn id="12" fill="hold" nodeType="afterGroup">
                            <p:stCondLst>
                              <p:cond delay="2000"/>
                            </p:stCondLst>
                            <p:childTnLst>
                              <p:par>
                                <p:cTn id="13" presetID="21" presetClass="entr" presetSubtype="4"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heel(4)">
                                      <p:cBhvr>
                                        <p:cTn id="15" dur="1000"/>
                                        <p:tgtEl>
                                          <p:spTgt spid="4"/>
                                        </p:tgtEl>
                                      </p:cBhvr>
                                    </p:animEffect>
                                  </p:childTnLst>
                                </p:cTn>
                              </p:par>
                            </p:childTnLst>
                          </p:cTn>
                        </p:par>
                        <p:par>
                          <p:cTn id="16" fill="hold" nodeType="afterGroup">
                            <p:stCondLst>
                              <p:cond delay="3000"/>
                            </p:stCondLst>
                            <p:childTnLst>
                              <p:par>
                                <p:cTn id="17" presetID="21" presetClass="entr" presetSubtype="4"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4)">
                                      <p:cBhvr>
                                        <p:cTn id="1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630</TotalTime>
  <Words>1360</Words>
  <Application>Microsoft Office PowerPoint</Application>
  <PresentationFormat>On-screen Show (16:9)</PresentationFormat>
  <Paragraphs>91</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 Unicode MS</vt: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DELL</cp:lastModifiedBy>
  <cp:revision>171</cp:revision>
  <dcterms:created xsi:type="dcterms:W3CDTF">2021-09-16T06:52:37Z</dcterms:created>
  <dcterms:modified xsi:type="dcterms:W3CDTF">2021-10-12T04:36:42Z</dcterms:modified>
</cp:coreProperties>
</file>